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Lst>
  <p:notesMasterIdLst>
    <p:notesMasterId r:id="rId39"/>
  </p:notesMasterIdLst>
  <p:sldIdLst>
    <p:sldId id="256" r:id="rId2"/>
    <p:sldId id="257" r:id="rId3"/>
    <p:sldId id="258" r:id="rId4"/>
    <p:sldId id="259" r:id="rId5"/>
    <p:sldId id="290" r:id="rId6"/>
    <p:sldId id="292" r:id="rId7"/>
    <p:sldId id="265" r:id="rId8"/>
    <p:sldId id="272" r:id="rId9"/>
    <p:sldId id="262" r:id="rId10"/>
    <p:sldId id="273" r:id="rId11"/>
    <p:sldId id="269" r:id="rId12"/>
    <p:sldId id="282" r:id="rId13"/>
    <p:sldId id="277" r:id="rId14"/>
    <p:sldId id="291" r:id="rId15"/>
    <p:sldId id="279" r:id="rId16"/>
    <p:sldId id="280" r:id="rId17"/>
    <p:sldId id="285" r:id="rId18"/>
    <p:sldId id="283" r:id="rId19"/>
    <p:sldId id="284" r:id="rId20"/>
    <p:sldId id="274" r:id="rId21"/>
    <p:sldId id="287" r:id="rId22"/>
    <p:sldId id="301" r:id="rId23"/>
    <p:sldId id="302" r:id="rId24"/>
    <p:sldId id="303" r:id="rId25"/>
    <p:sldId id="286" r:id="rId26"/>
    <p:sldId id="294" r:id="rId27"/>
    <p:sldId id="295" r:id="rId28"/>
    <p:sldId id="296" r:id="rId29"/>
    <p:sldId id="297" r:id="rId30"/>
    <p:sldId id="298" r:id="rId31"/>
    <p:sldId id="278" r:id="rId32"/>
    <p:sldId id="299" r:id="rId33"/>
    <p:sldId id="300" r:id="rId34"/>
    <p:sldId id="293" r:id="rId35"/>
    <p:sldId id="304" r:id="rId36"/>
    <p:sldId id="305" r:id="rId37"/>
    <p:sldId id="30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4" autoAdjust="0"/>
    <p:restoredTop sz="93176" autoAdjust="0"/>
  </p:normalViewPr>
  <p:slideViewPr>
    <p:cSldViewPr snapToGrid="0">
      <p:cViewPr varScale="1">
        <p:scale>
          <a:sx n="77" d="100"/>
          <a:sy n="77" d="100"/>
        </p:scale>
        <p:origin x="90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AE1C0-7DCE-42AF-926A-28F04D06E112}" type="datetimeFigureOut">
              <a:rPr lang="zh-TW" altLang="en-US" smtClean="0"/>
              <a:t>2025/1/10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599D0-ADE0-499A-BF9A-49BD3011A5F8}" type="slidenum">
              <a:rPr lang="zh-TW" altLang="en-US" smtClean="0"/>
              <a:t>‹#›</a:t>
            </a:fld>
            <a:endParaRPr lang="zh-TW" altLang="en-US"/>
          </a:p>
        </p:txBody>
      </p:sp>
    </p:spTree>
    <p:extLst>
      <p:ext uri="{BB962C8B-B14F-4D97-AF65-F5344CB8AC3E}">
        <p14:creationId xmlns:p14="http://schemas.microsoft.com/office/powerpoint/2010/main" val="2911213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5E599D0-ADE0-499A-BF9A-49BD3011A5F8}" type="slidenum">
              <a:rPr lang="zh-TW" altLang="en-US" smtClean="0"/>
              <a:t>3</a:t>
            </a:fld>
            <a:endParaRPr lang="zh-TW" altLang="en-US"/>
          </a:p>
        </p:txBody>
      </p:sp>
    </p:spTree>
    <p:extLst>
      <p:ext uri="{BB962C8B-B14F-4D97-AF65-F5344CB8AC3E}">
        <p14:creationId xmlns:p14="http://schemas.microsoft.com/office/powerpoint/2010/main" val="3655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4203311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112683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89260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1362859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60014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211892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440202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407313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4128989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344660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26858702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397225623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16690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70440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7849586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CFDA67D-9259-4383-AB5A-A3A01268F4AA}" type="datetimeFigureOut">
              <a:rPr lang="zh-TW" altLang="en-US" smtClean="0"/>
              <a:t>2025/1/10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3713147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CFDA67D-9259-4383-AB5A-A3A01268F4AA}" type="datetimeFigureOut">
              <a:rPr lang="zh-TW" altLang="en-US" smtClean="0"/>
              <a:t>2025/1/10</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ED592C8-028A-41D6-84AF-420F332946BF}" type="slidenum">
              <a:rPr lang="zh-TW" altLang="en-US" smtClean="0"/>
              <a:t>‹#›</a:t>
            </a:fld>
            <a:endParaRPr lang="zh-TW" altLang="en-US"/>
          </a:p>
        </p:txBody>
      </p:sp>
    </p:spTree>
    <p:extLst>
      <p:ext uri="{BB962C8B-B14F-4D97-AF65-F5344CB8AC3E}">
        <p14:creationId xmlns:p14="http://schemas.microsoft.com/office/powerpoint/2010/main" val="2691491811"/>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9.jpg"/><Relationship Id="rId5" Type="http://schemas.openxmlformats.org/officeDocument/2006/relationships/image" Target="../media/image23.jpg"/><Relationship Id="rId10"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jpg"/><Relationship Id="rId12" Type="http://schemas.openxmlformats.org/officeDocument/2006/relationships/image" Target="../media/image40.jp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png"/><Relationship Id="rId9"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3.jpg"/><Relationship Id="rId1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2.jpg"/><Relationship Id="rId17" Type="http://schemas.openxmlformats.org/officeDocument/2006/relationships/image" Target="../media/image57.jpg"/><Relationship Id="rId2" Type="http://schemas.openxmlformats.org/officeDocument/2006/relationships/image" Target="../media/image44.png"/><Relationship Id="rId16"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0.jpg"/><Relationship Id="rId5" Type="http://schemas.openxmlformats.org/officeDocument/2006/relationships/image" Target="../media/image47.png"/><Relationship Id="rId15" Type="http://schemas.openxmlformats.org/officeDocument/2006/relationships/image" Target="../media/image55.jpg"/><Relationship Id="rId10" Type="http://schemas.openxmlformats.org/officeDocument/2006/relationships/image" Target="../media/image39.jpg"/><Relationship Id="rId4" Type="http://schemas.openxmlformats.org/officeDocument/2006/relationships/image" Target="../media/image46.png"/><Relationship Id="rId9" Type="http://schemas.openxmlformats.org/officeDocument/2006/relationships/image" Target="../media/image51.jpg"/><Relationship Id="rId14" Type="http://schemas.openxmlformats.org/officeDocument/2006/relationships/image" Target="../media/image5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65.png"/><Relationship Id="rId12" Type="http://schemas.openxmlformats.org/officeDocument/2006/relationships/image" Target="../media/image74.png"/><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73.png"/><Relationship Id="rId5" Type="http://schemas.openxmlformats.org/officeDocument/2006/relationships/image" Target="../media/image63.png"/><Relationship Id="rId10"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0.jpg"/><Relationship Id="rId13" Type="http://schemas.openxmlformats.org/officeDocument/2006/relationships/image" Target="../media/image105.jpg"/><Relationship Id="rId3" Type="http://schemas.openxmlformats.org/officeDocument/2006/relationships/image" Target="../media/image95.jpg"/><Relationship Id="rId7" Type="http://schemas.openxmlformats.org/officeDocument/2006/relationships/image" Target="../media/image99.jpg"/><Relationship Id="rId12" Type="http://schemas.openxmlformats.org/officeDocument/2006/relationships/image" Target="../media/image104.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3.jpg"/><Relationship Id="rId5" Type="http://schemas.openxmlformats.org/officeDocument/2006/relationships/image" Target="../media/image97.jpg"/><Relationship Id="rId10" Type="http://schemas.openxmlformats.org/officeDocument/2006/relationships/image" Target="../media/image102.jpg"/><Relationship Id="rId4" Type="http://schemas.openxmlformats.org/officeDocument/2006/relationships/image" Target="../media/image96.jpg"/><Relationship Id="rId9" Type="http://schemas.openxmlformats.org/officeDocument/2006/relationships/image" Target="../media/image101.jpg"/></Relationships>
</file>

<file path=ppt/slides/_rels/slide35.xml.rels><?xml version="1.0" encoding="UTF-8" standalone="yes"?>
<Relationships xmlns="http://schemas.openxmlformats.org/package/2006/relationships"><Relationship Id="rId8" Type="http://schemas.openxmlformats.org/officeDocument/2006/relationships/image" Target="../media/image106.jpg"/><Relationship Id="rId13" Type="http://schemas.openxmlformats.org/officeDocument/2006/relationships/image" Target="../media/image111.jpg"/><Relationship Id="rId3" Type="http://schemas.openxmlformats.org/officeDocument/2006/relationships/image" Target="../media/image102.jpg"/><Relationship Id="rId7" Type="http://schemas.openxmlformats.org/officeDocument/2006/relationships/image" Target="../media/image103.jpg"/><Relationship Id="rId12" Type="http://schemas.openxmlformats.org/officeDocument/2006/relationships/image" Target="../media/image110.jpg"/><Relationship Id="rId2"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97.jpg"/><Relationship Id="rId11" Type="http://schemas.openxmlformats.org/officeDocument/2006/relationships/image" Target="../media/image109.jpg"/><Relationship Id="rId5" Type="http://schemas.openxmlformats.org/officeDocument/2006/relationships/image" Target="../media/image96.jpg"/><Relationship Id="rId10" Type="http://schemas.openxmlformats.org/officeDocument/2006/relationships/image" Target="../media/image108.jpg"/><Relationship Id="rId4" Type="http://schemas.openxmlformats.org/officeDocument/2006/relationships/image" Target="../media/image94.jpg"/><Relationship Id="rId9" Type="http://schemas.openxmlformats.org/officeDocument/2006/relationships/image" Target="../media/image107.jpg"/></Relationships>
</file>

<file path=ppt/slides/_rels/slide36.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102.jpg"/><Relationship Id="rId7" Type="http://schemas.openxmlformats.org/officeDocument/2006/relationships/image" Target="../media/image103.jpg"/><Relationship Id="rId2" Type="http://schemas.openxmlformats.org/officeDocument/2006/relationships/image" Target="../media/image105.jpg"/><Relationship Id="rId1" Type="http://schemas.openxmlformats.org/officeDocument/2006/relationships/slideLayout" Target="../slideLayouts/slideLayout2.xml"/><Relationship Id="rId6" Type="http://schemas.openxmlformats.org/officeDocument/2006/relationships/image" Target="../media/image97.jpg"/><Relationship Id="rId11" Type="http://schemas.openxmlformats.org/officeDocument/2006/relationships/image" Target="../media/image115.jpg"/><Relationship Id="rId5" Type="http://schemas.openxmlformats.org/officeDocument/2006/relationships/image" Target="../media/image96.jpg"/><Relationship Id="rId10" Type="http://schemas.openxmlformats.org/officeDocument/2006/relationships/image" Target="../media/image114.jpg"/><Relationship Id="rId4" Type="http://schemas.openxmlformats.org/officeDocument/2006/relationships/image" Target="../media/image94.jpg"/><Relationship Id="rId9" Type="http://schemas.openxmlformats.org/officeDocument/2006/relationships/image" Target="../media/image1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E7E338-B357-449C-A3AA-8B01042827AF}"/>
              </a:ext>
            </a:extLst>
          </p:cNvPr>
          <p:cNvSpPr>
            <a:spLocks noGrp="1"/>
          </p:cNvSpPr>
          <p:nvPr>
            <p:ph type="ctrTitle"/>
          </p:nvPr>
        </p:nvSpPr>
        <p:spPr>
          <a:xfrm>
            <a:off x="1308285" y="597207"/>
            <a:ext cx="4992056" cy="1504281"/>
          </a:xfrm>
        </p:spPr>
        <p:txBody>
          <a:bodyPr/>
          <a:lstStyle/>
          <a:p>
            <a:r>
              <a:rPr lang="zh-TW" altLang="en-US" dirty="0">
                <a:solidFill>
                  <a:schemeClr val="tx1"/>
                </a:solidFill>
                <a:latin typeface="標楷體" panose="03000509000000000000" pitchFamily="65" charset="-120"/>
                <a:ea typeface="標楷體" panose="03000509000000000000" pitchFamily="65" charset="-120"/>
              </a:rPr>
              <a:t>嵌入式影像處理</a:t>
            </a:r>
          </a:p>
        </p:txBody>
      </p:sp>
      <p:sp>
        <p:nvSpPr>
          <p:cNvPr id="3" name="副標題 2">
            <a:extLst>
              <a:ext uri="{FF2B5EF4-FFF2-40B4-BE49-F238E27FC236}">
                <a16:creationId xmlns:a16="http://schemas.microsoft.com/office/drawing/2014/main" id="{1697FA7D-1BBA-4167-9AE3-54297FC84D68}"/>
              </a:ext>
            </a:extLst>
          </p:cNvPr>
          <p:cNvSpPr>
            <a:spLocks noGrp="1"/>
          </p:cNvSpPr>
          <p:nvPr>
            <p:ph type="subTitle" idx="1"/>
          </p:nvPr>
        </p:nvSpPr>
        <p:spPr>
          <a:xfrm>
            <a:off x="1308285" y="3280042"/>
            <a:ext cx="9279348" cy="2593985"/>
          </a:xfrm>
        </p:spPr>
        <p:txBody>
          <a:bodyPr>
            <a:noAutofit/>
          </a:bodyPr>
          <a:lstStyle/>
          <a:p>
            <a:pPr algn="l"/>
            <a:r>
              <a:rPr lang="zh-TW" altLang="en-US" sz="3200" dirty="0">
                <a:solidFill>
                  <a:schemeClr val="tx1"/>
                </a:solidFill>
                <a:latin typeface="標楷體" panose="03000509000000000000" pitchFamily="65" charset="-120"/>
                <a:ea typeface="標楷體" panose="03000509000000000000" pitchFamily="65" charset="-120"/>
              </a:rPr>
              <a:t>題</a:t>
            </a:r>
            <a:r>
              <a:rPr lang="en-US" altLang="zh-TW" sz="3200" dirty="0">
                <a:solidFill>
                  <a:schemeClr val="tx1"/>
                </a:solidFill>
                <a:latin typeface="標楷體" panose="03000509000000000000" pitchFamily="65" charset="-120"/>
                <a:ea typeface="標楷體" panose="03000509000000000000" pitchFamily="65" charset="-120"/>
              </a:rPr>
              <a:t>	</a:t>
            </a:r>
            <a:r>
              <a:rPr lang="zh-TW" altLang="en-US" sz="3200" dirty="0">
                <a:solidFill>
                  <a:schemeClr val="tx1"/>
                </a:solidFill>
                <a:latin typeface="標楷體" panose="03000509000000000000" pitchFamily="65" charset="-120"/>
                <a:ea typeface="標楷體" panose="03000509000000000000" pitchFamily="65" charset="-120"/>
              </a:rPr>
              <a:t>    目</a:t>
            </a:r>
            <a:r>
              <a:rPr lang="en-US" altLang="zh-TW" sz="3200" dirty="0">
                <a:solidFill>
                  <a:schemeClr val="tx1"/>
                </a:solidFill>
                <a:latin typeface="標楷體" panose="03000509000000000000" pitchFamily="65" charset="-120"/>
                <a:ea typeface="標楷體" panose="03000509000000000000" pitchFamily="65" charset="-120"/>
              </a:rPr>
              <a:t>:</a:t>
            </a:r>
            <a:r>
              <a:rPr lang="zh-TW" altLang="en-US" sz="3200" dirty="0">
                <a:solidFill>
                  <a:schemeClr val="tx1"/>
                </a:solidFill>
                <a:latin typeface="標楷體" panose="03000509000000000000" pitchFamily="65" charset="-120"/>
                <a:ea typeface="標楷體" panose="03000509000000000000" pitchFamily="65" charset="-120"/>
              </a:rPr>
              <a:t> 點餐卡辨識</a:t>
            </a:r>
            <a:endParaRPr lang="en-US" altLang="zh-TW" sz="3200" dirty="0">
              <a:solidFill>
                <a:schemeClr val="tx1"/>
              </a:solidFill>
              <a:latin typeface="標楷體" panose="03000509000000000000" pitchFamily="65" charset="-120"/>
              <a:ea typeface="標楷體" panose="03000509000000000000" pitchFamily="65" charset="-120"/>
            </a:endParaRPr>
          </a:p>
          <a:p>
            <a:pPr algn="l"/>
            <a:r>
              <a:rPr lang="zh-TW" altLang="en-US" sz="3200" dirty="0">
                <a:solidFill>
                  <a:schemeClr val="tx1"/>
                </a:solidFill>
                <a:latin typeface="標楷體" panose="03000509000000000000" pitchFamily="65" charset="-120"/>
                <a:ea typeface="標楷體" panose="03000509000000000000" pitchFamily="65" charset="-120"/>
              </a:rPr>
              <a:t>組</a:t>
            </a:r>
            <a:r>
              <a:rPr lang="en-US" altLang="zh-TW" sz="3200" dirty="0">
                <a:solidFill>
                  <a:schemeClr val="tx1"/>
                </a:solidFill>
                <a:latin typeface="標楷體" panose="03000509000000000000" pitchFamily="65" charset="-120"/>
                <a:ea typeface="標楷體" panose="03000509000000000000" pitchFamily="65" charset="-120"/>
              </a:rPr>
              <a:t>	</a:t>
            </a:r>
            <a:r>
              <a:rPr lang="zh-TW" altLang="en-US" sz="3200" dirty="0">
                <a:solidFill>
                  <a:schemeClr val="tx1"/>
                </a:solidFill>
                <a:latin typeface="標楷體" panose="03000509000000000000" pitchFamily="65" charset="-120"/>
                <a:ea typeface="標楷體" panose="03000509000000000000" pitchFamily="65" charset="-120"/>
              </a:rPr>
              <a:t>    長</a:t>
            </a:r>
            <a:r>
              <a:rPr lang="en-US" altLang="zh-TW" sz="3200" dirty="0">
                <a:solidFill>
                  <a:schemeClr val="tx1"/>
                </a:solidFill>
                <a:latin typeface="標楷體" panose="03000509000000000000" pitchFamily="65" charset="-120"/>
                <a:ea typeface="標楷體" panose="03000509000000000000" pitchFamily="65" charset="-120"/>
              </a:rPr>
              <a:t>:</a:t>
            </a:r>
            <a:r>
              <a:rPr lang="zh-TW" altLang="en-US" sz="3200" dirty="0">
                <a:solidFill>
                  <a:schemeClr val="tx1"/>
                </a:solidFill>
                <a:latin typeface="標楷體" panose="03000509000000000000" pitchFamily="65" charset="-120"/>
                <a:ea typeface="標楷體" panose="03000509000000000000" pitchFamily="65" charset="-120"/>
              </a:rPr>
              <a:t> 詹逸宏</a:t>
            </a:r>
            <a:endParaRPr lang="en-US" altLang="zh-TW" sz="3200" dirty="0">
              <a:solidFill>
                <a:schemeClr val="tx1"/>
              </a:solidFill>
              <a:latin typeface="標楷體" panose="03000509000000000000" pitchFamily="65" charset="-120"/>
              <a:ea typeface="標楷體" panose="03000509000000000000" pitchFamily="65" charset="-120"/>
            </a:endParaRPr>
          </a:p>
          <a:p>
            <a:pPr algn="l"/>
            <a:r>
              <a:rPr lang="zh-TW" altLang="en-US" sz="3200" dirty="0">
                <a:solidFill>
                  <a:schemeClr val="tx1"/>
                </a:solidFill>
                <a:latin typeface="標楷體" panose="03000509000000000000" pitchFamily="65" charset="-120"/>
                <a:ea typeface="標楷體" panose="03000509000000000000" pitchFamily="65" charset="-120"/>
              </a:rPr>
              <a:t>組    員</a:t>
            </a:r>
            <a:r>
              <a:rPr lang="en-US" altLang="zh-TW" sz="3200" dirty="0">
                <a:solidFill>
                  <a:schemeClr val="tx1"/>
                </a:solidFill>
                <a:latin typeface="標楷體" panose="03000509000000000000" pitchFamily="65" charset="-120"/>
                <a:ea typeface="標楷體" panose="03000509000000000000" pitchFamily="65" charset="-120"/>
              </a:rPr>
              <a:t>:</a:t>
            </a:r>
            <a:r>
              <a:rPr lang="zh-TW" altLang="en-US" sz="3200" dirty="0">
                <a:solidFill>
                  <a:schemeClr val="tx1"/>
                </a:solidFill>
                <a:latin typeface="標楷體" panose="03000509000000000000" pitchFamily="65" charset="-120"/>
                <a:ea typeface="標楷體" panose="03000509000000000000" pitchFamily="65" charset="-120"/>
              </a:rPr>
              <a:t> 呂騏佑、張昌暉、</a:t>
            </a:r>
            <a:r>
              <a:rPr lang="zh-TW" altLang="en-US" sz="3200" b="0" i="0" dirty="0">
                <a:solidFill>
                  <a:schemeClr val="tx1"/>
                </a:solidFill>
                <a:effectLst/>
                <a:latin typeface="標楷體" panose="03000509000000000000" pitchFamily="65" charset="-120"/>
                <a:ea typeface="標楷體" panose="03000509000000000000" pitchFamily="65" charset="-120"/>
              </a:rPr>
              <a:t>謝宗佑</a:t>
            </a:r>
            <a:endParaRPr lang="en-US" altLang="zh-TW" sz="3200" b="0" i="0" dirty="0">
              <a:solidFill>
                <a:schemeClr val="tx1"/>
              </a:solidFill>
              <a:effectLst/>
              <a:latin typeface="標楷體" panose="03000509000000000000" pitchFamily="65" charset="-120"/>
              <a:ea typeface="標楷體" panose="03000509000000000000" pitchFamily="65" charset="-120"/>
            </a:endParaRPr>
          </a:p>
          <a:p>
            <a:pPr algn="l"/>
            <a:r>
              <a:rPr lang="zh-TW" altLang="en-US" sz="3200" dirty="0">
                <a:solidFill>
                  <a:schemeClr val="tx1"/>
                </a:solidFill>
                <a:latin typeface="標楷體" panose="03000509000000000000" pitchFamily="65" charset="-120"/>
                <a:ea typeface="標楷體" panose="03000509000000000000" pitchFamily="65" charset="-120"/>
              </a:rPr>
              <a:t>指導老師</a:t>
            </a:r>
            <a:r>
              <a:rPr lang="en-US" altLang="zh-TW" sz="3200" dirty="0">
                <a:solidFill>
                  <a:schemeClr val="tx1"/>
                </a:solidFill>
                <a:latin typeface="標楷體" panose="03000509000000000000" pitchFamily="65" charset="-120"/>
                <a:ea typeface="標楷體" panose="03000509000000000000" pitchFamily="65" charset="-120"/>
              </a:rPr>
              <a:t>:</a:t>
            </a:r>
            <a:r>
              <a:rPr lang="zh-TW" altLang="en-US" sz="3200" dirty="0">
                <a:solidFill>
                  <a:schemeClr val="tx1"/>
                </a:solidFill>
                <a:latin typeface="標楷體" panose="03000509000000000000" pitchFamily="65" charset="-120"/>
                <a:ea typeface="標楷體" panose="03000509000000000000" pitchFamily="65" charset="-120"/>
              </a:rPr>
              <a:t> 陳朝烈</a:t>
            </a:r>
            <a:endParaRPr lang="en-US" altLang="zh-TW" sz="3200" dirty="0">
              <a:solidFill>
                <a:schemeClr val="tx1"/>
              </a:solidFill>
              <a:latin typeface="標楷體" panose="03000509000000000000" pitchFamily="65" charset="-120"/>
              <a:ea typeface="標楷體" panose="03000509000000000000" pitchFamily="65" charset="-120"/>
            </a:endParaRPr>
          </a:p>
          <a:p>
            <a:endParaRPr lang="zh-TW" altLang="en-US" sz="3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7398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616C-61A2-777D-8A43-B8F95ECB10F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3A155EF-769B-5B61-F4EC-EA44A1B89B59}"/>
              </a:ext>
            </a:extLst>
          </p:cNvPr>
          <p:cNvSpPr>
            <a:spLocks noGrp="1"/>
          </p:cNvSpPr>
          <p:nvPr>
            <p:ph type="title"/>
          </p:nvPr>
        </p:nvSpPr>
        <p:spPr>
          <a:xfrm>
            <a:off x="0" y="0"/>
            <a:ext cx="10515600" cy="978719"/>
          </a:xfrm>
        </p:spPr>
        <p:txBody>
          <a:bodyPr>
            <a:normAutofit/>
          </a:bodyPr>
          <a:lstStyle/>
          <a:p>
            <a:r>
              <a:rPr lang="zh-TW" altLang="en-US" dirty="0">
                <a:latin typeface="標楷體" panose="03000509000000000000" pitchFamily="65" charset="-120"/>
                <a:ea typeface="標楷體" panose="03000509000000000000" pitchFamily="65" charset="-120"/>
              </a:rPr>
              <a:t>形態學去除文字</a:t>
            </a:r>
          </a:p>
        </p:txBody>
      </p:sp>
      <p:pic>
        <p:nvPicPr>
          <p:cNvPr id="7" name="圖片 6">
            <a:extLst>
              <a:ext uri="{FF2B5EF4-FFF2-40B4-BE49-F238E27FC236}">
                <a16:creationId xmlns:a16="http://schemas.microsoft.com/office/drawing/2014/main" id="{88DEB053-1BDD-496B-B152-F7192DE18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3844"/>
            <a:ext cx="2324430" cy="4922323"/>
          </a:xfrm>
          <a:prstGeom prst="rect">
            <a:avLst/>
          </a:prstGeom>
        </p:spPr>
      </p:pic>
      <p:sp>
        <p:nvSpPr>
          <p:cNvPr id="12" name="文字方塊 11">
            <a:extLst>
              <a:ext uri="{FF2B5EF4-FFF2-40B4-BE49-F238E27FC236}">
                <a16:creationId xmlns:a16="http://schemas.microsoft.com/office/drawing/2014/main" id="{D725F390-53B5-414D-978D-619A308B8C2E}"/>
              </a:ext>
            </a:extLst>
          </p:cNvPr>
          <p:cNvSpPr txBox="1"/>
          <p:nvPr/>
        </p:nvSpPr>
        <p:spPr>
          <a:xfrm>
            <a:off x="838200" y="943734"/>
            <a:ext cx="722735"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輸入</a:t>
            </a:r>
          </a:p>
        </p:txBody>
      </p:sp>
      <p:sp>
        <p:nvSpPr>
          <p:cNvPr id="13" name="文字方塊 12">
            <a:extLst>
              <a:ext uri="{FF2B5EF4-FFF2-40B4-BE49-F238E27FC236}">
                <a16:creationId xmlns:a16="http://schemas.microsoft.com/office/drawing/2014/main" id="{58B3639A-E767-4630-8D47-577B96C1434C}"/>
              </a:ext>
            </a:extLst>
          </p:cNvPr>
          <p:cNvSpPr txBox="1"/>
          <p:nvPr/>
        </p:nvSpPr>
        <p:spPr>
          <a:xfrm>
            <a:off x="3976862" y="943734"/>
            <a:ext cx="776749"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輸出</a:t>
            </a:r>
          </a:p>
        </p:txBody>
      </p:sp>
      <p:pic>
        <p:nvPicPr>
          <p:cNvPr id="15" name="圖片 14">
            <a:extLst>
              <a:ext uri="{FF2B5EF4-FFF2-40B4-BE49-F238E27FC236}">
                <a16:creationId xmlns:a16="http://schemas.microsoft.com/office/drawing/2014/main" id="{6C234DD4-2393-42BC-ADAB-1551EED88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18" y="1343844"/>
            <a:ext cx="2238798" cy="4740985"/>
          </a:xfrm>
          <a:prstGeom prst="rect">
            <a:avLst/>
          </a:prstGeom>
        </p:spPr>
      </p:pic>
      <p:sp>
        <p:nvSpPr>
          <p:cNvPr id="3" name="文字方塊 2">
            <a:extLst>
              <a:ext uri="{FF2B5EF4-FFF2-40B4-BE49-F238E27FC236}">
                <a16:creationId xmlns:a16="http://schemas.microsoft.com/office/drawing/2014/main" id="{163B207E-B3CE-15CF-4C8F-D5540F767569}"/>
              </a:ext>
            </a:extLst>
          </p:cNvPr>
          <p:cNvSpPr txBox="1"/>
          <p:nvPr/>
        </p:nvSpPr>
        <p:spPr>
          <a:xfrm>
            <a:off x="6479458" y="1720645"/>
            <a:ext cx="3106994" cy="2246769"/>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把文字部分膨脹，因為重點在於抓出格子</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缺點在於有些地方也會出現方格</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不要的格子我們打算給他價位為</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，就像沒有一樣</a:t>
            </a:r>
          </a:p>
        </p:txBody>
      </p:sp>
    </p:spTree>
    <p:extLst>
      <p:ext uri="{BB962C8B-B14F-4D97-AF65-F5344CB8AC3E}">
        <p14:creationId xmlns:p14="http://schemas.microsoft.com/office/powerpoint/2010/main" val="387382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32E3A-DCEE-2FF1-E8D5-314A7CBD058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DDE4FA-BD38-C2D1-8CE2-1E077C1087EE}"/>
              </a:ext>
            </a:extLst>
          </p:cNvPr>
          <p:cNvSpPr>
            <a:spLocks noGrp="1"/>
          </p:cNvSpPr>
          <p:nvPr>
            <p:ph type="title"/>
          </p:nvPr>
        </p:nvSpPr>
        <p:spPr>
          <a:xfrm>
            <a:off x="0" y="0"/>
            <a:ext cx="10515600" cy="978719"/>
          </a:xfrm>
        </p:spPr>
        <p:txBody>
          <a:bodyPr>
            <a:norm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篩選格子</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B42A0908-A595-B71E-B4AB-AB2B5D7662C2}"/>
              </a:ext>
            </a:extLst>
          </p:cNvPr>
          <p:cNvSpPr>
            <a:spLocks noGrp="1"/>
          </p:cNvSpPr>
          <p:nvPr>
            <p:ph idx="1"/>
          </p:nvPr>
        </p:nvSpPr>
        <p:spPr>
          <a:xfrm>
            <a:off x="838200" y="671922"/>
            <a:ext cx="10515600" cy="5514156"/>
          </a:xfrm>
        </p:spPr>
        <p:txBody>
          <a:bodyPr>
            <a:normAutofit/>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輪廓檢測，篩選符合一定條件的區域，可能是「格子」或特定物體的邊界</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Search(</a:t>
            </a:r>
            <a:r>
              <a:rPr lang="en-US" altLang="zh-TW" sz="2000" dirty="0" err="1">
                <a:latin typeface="Times New Roman" panose="02020603050405020304" pitchFamily="18" charset="0"/>
                <a:cs typeface="Times New Roman" panose="02020603050405020304" pitchFamily="18" charset="0"/>
              </a:rPr>
              <a:t>image_path</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area_min</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area_max</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a:t>
            </a:r>
            <a:r>
              <a:rPr lang="en-US" altLang="zh-TW" sz="2000" dirty="0" err="1">
                <a:solidFill>
                  <a:schemeClr val="tx1"/>
                </a:solidFill>
                <a:latin typeface="Times New Roman" panose="02020603050405020304" pitchFamily="18" charset="0"/>
                <a:cs typeface="Times New Roman" panose="02020603050405020304" pitchFamily="18" charset="0"/>
              </a:rPr>
              <a:t>grid_contours</a:t>
            </a:r>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符合條件的輪廓列表</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使用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cv2.findContours</a:t>
            </a:r>
            <a:r>
              <a:rPr lang="zh-TW" altLang="en-US" sz="2000" dirty="0">
                <a:latin typeface="標楷體" panose="03000509000000000000" pitchFamily="65" charset="-120"/>
                <a:ea typeface="標楷體" panose="03000509000000000000" pitchFamily="65" charset="-120"/>
              </a:rPr>
              <a:t>在二值化圖像檢測輪廓，使用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cv2.contourArea</a:t>
            </a:r>
            <a:r>
              <a:rPr lang="zh-TW" altLang="en-US" sz="2000" dirty="0">
                <a:latin typeface="標楷體" panose="03000509000000000000" pitchFamily="65" charset="-120"/>
                <a:ea typeface="標楷體" panose="03000509000000000000" pitchFamily="65" charset="-120"/>
              </a:rPr>
              <a:t>針對輪廓計算面積，根據設定的面積範圍</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area_min</a:t>
            </a:r>
            <a:r>
              <a:rPr lang="zh-TW" altLang="en-US" sz="2000" dirty="0">
                <a:latin typeface="標楷體" panose="03000509000000000000" pitchFamily="65" charset="-120"/>
                <a:ea typeface="標楷體" panose="03000509000000000000" pitchFamily="65" charset="-120"/>
              </a:rPr>
              <a:t>和</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area_max</a:t>
            </a:r>
            <a:r>
              <a:rPr lang="zh-TW" altLang="en-US" sz="2000" dirty="0">
                <a:latin typeface="標楷體" panose="03000509000000000000" pitchFamily="65" charset="-120"/>
                <a:ea typeface="標楷體" panose="03000509000000000000" pitchFamily="65" charset="-120"/>
              </a:rPr>
              <a:t>篩選出符合條件的輪廓，最後輸出篩選後的輪廓列表並打印符合條件的輪廓數量</a:t>
            </a:r>
            <a:endParaRPr lang="en-US" altLang="zh-TW" sz="2000" dirty="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5" name="表格 8">
            <a:extLst>
              <a:ext uri="{FF2B5EF4-FFF2-40B4-BE49-F238E27FC236}">
                <a16:creationId xmlns:a16="http://schemas.microsoft.com/office/drawing/2014/main" id="{34E60F7C-766E-B3EF-4DB1-648A7BDF8D3C}"/>
              </a:ext>
            </a:extLst>
          </p:cNvPr>
          <p:cNvGraphicFramePr>
            <a:graphicFrameLocks noGrp="1"/>
          </p:cNvGraphicFramePr>
          <p:nvPr>
            <p:extLst>
              <p:ext uri="{D42A27DB-BD31-4B8C-83A1-F6EECF244321}">
                <p14:modId xmlns:p14="http://schemas.microsoft.com/office/powerpoint/2010/main" val="911724434"/>
              </p:ext>
            </p:extLst>
          </p:nvPr>
        </p:nvGraphicFramePr>
        <p:xfrm>
          <a:off x="838200" y="1650641"/>
          <a:ext cx="10929258" cy="2398438"/>
        </p:xfrm>
        <a:graphic>
          <a:graphicData uri="http://schemas.openxmlformats.org/drawingml/2006/table">
            <a:tbl>
              <a:tblPr firstRow="1" bandRow="1">
                <a:tableStyleId>{5C22544A-7EE6-4342-B048-85BDC9FD1C3A}</a:tableStyleId>
              </a:tblPr>
              <a:tblGrid>
                <a:gridCol w="3224414">
                  <a:extLst>
                    <a:ext uri="{9D8B030D-6E8A-4147-A177-3AD203B41FA5}">
                      <a16:colId xmlns:a16="http://schemas.microsoft.com/office/drawing/2014/main" val="175491985"/>
                    </a:ext>
                  </a:extLst>
                </a:gridCol>
                <a:gridCol w="1909923">
                  <a:extLst>
                    <a:ext uri="{9D8B030D-6E8A-4147-A177-3AD203B41FA5}">
                      <a16:colId xmlns:a16="http://schemas.microsoft.com/office/drawing/2014/main" val="822259094"/>
                    </a:ext>
                  </a:extLst>
                </a:gridCol>
                <a:gridCol w="5794921">
                  <a:extLst>
                    <a:ext uri="{9D8B030D-6E8A-4147-A177-3AD203B41FA5}">
                      <a16:colId xmlns:a16="http://schemas.microsoft.com/office/drawing/2014/main" val="4104166654"/>
                    </a:ext>
                  </a:extLst>
                </a:gridCol>
              </a:tblGrid>
              <a:tr h="298300">
                <a:tc>
                  <a:txBody>
                    <a:bodyPr/>
                    <a:lstStyle/>
                    <a:p>
                      <a:r>
                        <a:rPr lang="zh-TW" altLang="en-US" sz="2000" baseline="0" dirty="0">
                          <a:latin typeface="標楷體" panose="03000509000000000000" pitchFamily="65" charset="-120"/>
                          <a:ea typeface="標楷體" panose="03000509000000000000" pitchFamily="65" charset="-120"/>
                        </a:rPr>
                        <a:t>參數</a:t>
                      </a:r>
                    </a:p>
                  </a:txBody>
                  <a:tcPr/>
                </a:tc>
                <a:tc>
                  <a:txBody>
                    <a:bodyPr/>
                    <a:lstStyle/>
                    <a:p>
                      <a:r>
                        <a:rPr lang="zh-TW" altLang="en-US" sz="2000" baseline="0" dirty="0">
                          <a:latin typeface="標楷體" panose="03000509000000000000" pitchFamily="65" charset="-120"/>
                          <a:ea typeface="標楷體" panose="03000509000000000000" pitchFamily="65" charset="-120"/>
                        </a:rPr>
                        <a:t>類型</a:t>
                      </a:r>
                    </a:p>
                  </a:txBody>
                  <a:tcPr/>
                </a:tc>
                <a:tc>
                  <a:txBody>
                    <a:bodyPr/>
                    <a:lstStyle/>
                    <a:p>
                      <a:r>
                        <a:rPr lang="zh-TW" altLang="en-US" sz="2000" baseline="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3131740815"/>
                  </a:ext>
                </a:extLst>
              </a:tr>
              <a:tr h="600118">
                <a:tc>
                  <a:txBody>
                    <a:bodyPr/>
                    <a:lstStyle/>
                    <a:p>
                      <a:r>
                        <a:rPr lang="en-US" altLang="zh-TW" sz="2000" baseline="0" dirty="0" err="1">
                          <a:latin typeface="Times New Roman" panose="02020603050405020304" pitchFamily="18" charset="0"/>
                          <a:ea typeface="標楷體" panose="03000509000000000000" pitchFamily="65" charset="-120"/>
                          <a:cs typeface="Times New Roman" panose="02020603050405020304" pitchFamily="18" charset="0"/>
                        </a:rPr>
                        <a:t>image_path</a:t>
                      </a:r>
                      <a:endPar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str</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rPr>
                        <a:t>輸入膨脹後的圖片</a:t>
                      </a:r>
                    </a:p>
                  </a:txBody>
                  <a:tcPr/>
                </a:tc>
                <a:extLst>
                  <a:ext uri="{0D108BD9-81ED-4DB2-BD59-A6C34878D82A}">
                    <a16:rowId xmlns:a16="http://schemas.microsoft.com/office/drawing/2014/main" val="2878939569"/>
                  </a:ext>
                </a:extLst>
              </a:tr>
              <a:tr h="307070">
                <a:tc>
                  <a:txBody>
                    <a:bodyPr/>
                    <a:lstStyle/>
                    <a:p>
                      <a:r>
                        <a:rPr lang="en-US" altLang="zh-TW" sz="2000" dirty="0" err="1">
                          <a:latin typeface="Times New Roman" panose="02020603050405020304" pitchFamily="18" charset="0"/>
                          <a:cs typeface="Times New Roman" panose="02020603050405020304" pitchFamily="18" charset="0"/>
                        </a:rPr>
                        <a:t>area_min</a:t>
                      </a:r>
                      <a:endParaRPr lang="en-US" altLang="zh-TW"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a:latin typeface="Times New Roman" panose="02020603050405020304" pitchFamily="18" charset="0"/>
                          <a:cs typeface="Times New Roman" panose="02020603050405020304" pitchFamily="18" charset="0"/>
                        </a:rPr>
                        <a:t>int</a:t>
                      </a:r>
                    </a:p>
                    <a:p>
                      <a:endParaRPr lang="zh-TW" altLang="en-US" sz="14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用於指定篩選輪廓時的最小面積。只有面積大於</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area_min</a:t>
                      </a:r>
                      <a:r>
                        <a:rPr lang="zh-TW" altLang="en-US" sz="2000" dirty="0">
                          <a:latin typeface="標楷體" panose="03000509000000000000" pitchFamily="65" charset="-120"/>
                          <a:ea typeface="標楷體" panose="03000509000000000000" pitchFamily="65" charset="-120"/>
                        </a:rPr>
                        <a:t>的輪廓才會被選中</a:t>
                      </a:r>
                    </a:p>
                  </a:txBody>
                  <a:tcPr/>
                </a:tc>
                <a:extLst>
                  <a:ext uri="{0D108BD9-81ED-4DB2-BD59-A6C34878D82A}">
                    <a16:rowId xmlns:a16="http://schemas.microsoft.com/office/drawing/2014/main" val="1245640404"/>
                  </a:ext>
                </a:extLst>
              </a:tr>
              <a:tr h="307070">
                <a:tc>
                  <a:txBody>
                    <a:bodyPr/>
                    <a:lstStyle/>
                    <a:p>
                      <a:r>
                        <a:rPr lang="en-US" altLang="zh-TW" sz="2000" dirty="0" err="1">
                          <a:latin typeface="Times New Roman" panose="02020603050405020304" pitchFamily="18" charset="0"/>
                          <a:cs typeface="Times New Roman" panose="02020603050405020304" pitchFamily="18" charset="0"/>
                        </a:rPr>
                        <a:t>area_max</a:t>
                      </a:r>
                      <a:endParaRPr lang="en-US" altLang="zh-TW" sz="2000" dirty="0">
                        <a:latin typeface="Times New Roman" panose="02020603050405020304" pitchFamily="18" charset="0"/>
                        <a:cs typeface="Times New Roman" panose="02020603050405020304" pitchFamily="18" charset="0"/>
                      </a:endParaRPr>
                    </a:p>
                  </a:txBody>
                  <a:tcPr/>
                </a:tc>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int</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用於指定篩選輪廓時的最大面積。只有面積小於</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area_max</a:t>
                      </a:r>
                      <a:r>
                        <a:rPr lang="zh-TW" altLang="en-US" sz="2000" dirty="0">
                          <a:latin typeface="標楷體" panose="03000509000000000000" pitchFamily="65" charset="-120"/>
                          <a:ea typeface="標楷體" panose="03000509000000000000" pitchFamily="65" charset="-120"/>
                        </a:rPr>
                        <a:t>的輪廓才會被選中</a:t>
                      </a:r>
                    </a:p>
                  </a:txBody>
                  <a:tcPr/>
                </a:tc>
                <a:extLst>
                  <a:ext uri="{0D108BD9-81ED-4DB2-BD59-A6C34878D82A}">
                    <a16:rowId xmlns:a16="http://schemas.microsoft.com/office/drawing/2014/main" val="1234429815"/>
                  </a:ext>
                </a:extLst>
              </a:tr>
            </a:tbl>
          </a:graphicData>
        </a:graphic>
      </p:graphicFrame>
      <p:pic>
        <p:nvPicPr>
          <p:cNvPr id="6" name="圖片 5">
            <a:extLst>
              <a:ext uri="{FF2B5EF4-FFF2-40B4-BE49-F238E27FC236}">
                <a16:creationId xmlns:a16="http://schemas.microsoft.com/office/drawing/2014/main" id="{611C9FC9-6E92-A371-4D3D-558C343AA719}"/>
              </a:ext>
            </a:extLst>
          </p:cNvPr>
          <p:cNvPicPr>
            <a:picLocks noChangeAspect="1"/>
          </p:cNvPicPr>
          <p:nvPr/>
        </p:nvPicPr>
        <p:blipFill>
          <a:blip r:embed="rId2"/>
          <a:stretch>
            <a:fillRect/>
          </a:stretch>
        </p:blipFill>
        <p:spPr>
          <a:xfrm>
            <a:off x="6096000" y="5248482"/>
            <a:ext cx="4292048" cy="1609518"/>
          </a:xfrm>
          <a:prstGeom prst="rect">
            <a:avLst/>
          </a:prstGeom>
        </p:spPr>
      </p:pic>
    </p:spTree>
    <p:extLst>
      <p:ext uri="{BB962C8B-B14F-4D97-AF65-F5344CB8AC3E}">
        <p14:creationId xmlns:p14="http://schemas.microsoft.com/office/powerpoint/2010/main" val="261771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7D621-7EC7-E3C3-DA23-855E6F090DC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82CE10C-9D26-152C-465B-EFD92EED3F76}"/>
              </a:ext>
            </a:extLst>
          </p:cNvPr>
          <p:cNvSpPr>
            <a:spLocks noGrp="1"/>
          </p:cNvSpPr>
          <p:nvPr>
            <p:ph type="title"/>
          </p:nvPr>
        </p:nvSpPr>
        <p:spPr>
          <a:xfrm>
            <a:off x="0" y="0"/>
            <a:ext cx="10515600" cy="978719"/>
          </a:xfrm>
        </p:spPr>
        <p:txBody>
          <a:bodyPr>
            <a:norm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收集座標</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7A11617-0BE8-C289-6576-2EB821E91766}"/>
              </a:ext>
            </a:extLst>
          </p:cNvPr>
          <p:cNvSpPr>
            <a:spLocks noGrp="1"/>
          </p:cNvSpPr>
          <p:nvPr>
            <p:ph idx="1"/>
          </p:nvPr>
        </p:nvSpPr>
        <p:spPr>
          <a:xfrm>
            <a:off x="838200" y="704691"/>
            <a:ext cx="10515600" cy="4351338"/>
          </a:xfrm>
        </p:spPr>
        <p:txBody>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函數按 </a:t>
            </a:r>
            <a:r>
              <a:rPr lang="en-US" altLang="zh-TW" sz="2000" dirty="0">
                <a:latin typeface="標楷體" panose="03000509000000000000" pitchFamily="65" charset="-120"/>
                <a:ea typeface="標楷體" panose="03000509000000000000" pitchFamily="65" charset="-120"/>
              </a:rPr>
              <a:t>y </a:t>
            </a:r>
            <a:r>
              <a:rPr lang="zh-TW" altLang="en-US" sz="2000" dirty="0">
                <a:latin typeface="標楷體" panose="03000509000000000000" pitchFamily="65" charset="-120"/>
                <a:ea typeface="標楷體" panose="03000509000000000000" pitchFamily="65" charset="-120"/>
              </a:rPr>
              <a:t>座標 將輪廓分組，再按 </a:t>
            </a:r>
            <a:r>
              <a:rPr lang="en-US" altLang="zh-TW" sz="2000" dirty="0">
                <a:latin typeface="標楷體" panose="03000509000000000000" pitchFamily="65" charset="-120"/>
                <a:ea typeface="標楷體" panose="03000509000000000000" pitchFamily="65" charset="-120"/>
              </a:rPr>
              <a:t>x </a:t>
            </a:r>
            <a:r>
              <a:rPr lang="zh-TW" altLang="en-US" sz="2000" dirty="0">
                <a:latin typeface="標楷體" panose="03000509000000000000" pitchFamily="65" charset="-120"/>
                <a:ea typeface="標楷體" panose="03000509000000000000" pitchFamily="65" charset="-120"/>
              </a:rPr>
              <a:t>座標 排序每組，最終返回按行列順序排列的輪廓列表。</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sort_contours</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grid_contours</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1400" dirty="0"/>
              <a:t> </a:t>
            </a:r>
            <a:r>
              <a:rPr lang="en-US" altLang="zh-TW" sz="2000" dirty="0">
                <a:latin typeface="Times New Roman" panose="02020603050405020304" pitchFamily="18" charset="0"/>
                <a:cs typeface="Times New Roman" panose="02020603050405020304" pitchFamily="18" charset="0"/>
              </a:rPr>
              <a:t>list</a:t>
            </a:r>
            <a:r>
              <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每個輪廓的點座標集，格式為 [[點集1], [點集2], ...]，其中每個點的格式為 (x, y)。 </a:t>
            </a:r>
            <a:endPar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r>
              <a:rPr kumimoji="0" lang="zh-TW" altLang="en-US"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處理過程 </a:t>
            </a:r>
            <a:r>
              <a:rPr kumimoji="0" lang="en-US"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sz="2000" dirty="0">
                <a:latin typeface="標楷體" panose="03000509000000000000" pitchFamily="65" charset="-120"/>
                <a:ea typeface="標楷體" panose="03000509000000000000" pitchFamily="65" charset="-120"/>
              </a:rPr>
              <a:t>座標將輪廓分為不同的行，行之間的區別由容差值決定，在每一行內，根據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sz="2000" dirty="0">
                <a:latin typeface="標楷體" panose="03000509000000000000" pitchFamily="65" charset="-120"/>
                <a:ea typeface="標楷體" panose="03000509000000000000" pitchFamily="65" charset="-120"/>
              </a:rPr>
              <a:t>座標對輪廓進行排序，使得每一行的輪廓按從左到右的順序排列，返回排序後的所有輪廓</a:t>
            </a:r>
            <a:endParaRPr kumimoji="0" lang="zh-TW" altLang="zh-TW" sz="2000" b="0" i="0" u="none" strike="noStrike" cap="none" normalizeH="0" baseline="0" dirty="0">
              <a:ln>
                <a:noFill/>
              </a:ln>
              <a:solidFill>
                <a:schemeClr val="tx1"/>
              </a:solidFill>
              <a:effectLst/>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4" name="表格 8">
            <a:extLst>
              <a:ext uri="{FF2B5EF4-FFF2-40B4-BE49-F238E27FC236}">
                <a16:creationId xmlns:a16="http://schemas.microsoft.com/office/drawing/2014/main" id="{D41DC695-10FD-0FDD-FF03-6F9D6F16A61E}"/>
              </a:ext>
            </a:extLst>
          </p:cNvPr>
          <p:cNvGraphicFramePr>
            <a:graphicFrameLocks noGrp="1"/>
          </p:cNvGraphicFramePr>
          <p:nvPr>
            <p:extLst>
              <p:ext uri="{D42A27DB-BD31-4B8C-83A1-F6EECF244321}">
                <p14:modId xmlns:p14="http://schemas.microsoft.com/office/powerpoint/2010/main" val="1345530285"/>
              </p:ext>
            </p:extLst>
          </p:nvPr>
        </p:nvGraphicFramePr>
        <p:xfrm>
          <a:off x="838200" y="1920094"/>
          <a:ext cx="10929258" cy="1097280"/>
        </p:xfrm>
        <a:graphic>
          <a:graphicData uri="http://schemas.openxmlformats.org/drawingml/2006/table">
            <a:tbl>
              <a:tblPr firstRow="1" bandRow="1">
                <a:tableStyleId>{5C22544A-7EE6-4342-B048-85BDC9FD1C3A}</a:tableStyleId>
              </a:tblPr>
              <a:tblGrid>
                <a:gridCol w="3224414">
                  <a:extLst>
                    <a:ext uri="{9D8B030D-6E8A-4147-A177-3AD203B41FA5}">
                      <a16:colId xmlns:a16="http://schemas.microsoft.com/office/drawing/2014/main" val="175491985"/>
                    </a:ext>
                  </a:extLst>
                </a:gridCol>
                <a:gridCol w="1618624">
                  <a:extLst>
                    <a:ext uri="{9D8B030D-6E8A-4147-A177-3AD203B41FA5}">
                      <a16:colId xmlns:a16="http://schemas.microsoft.com/office/drawing/2014/main" val="822259094"/>
                    </a:ext>
                  </a:extLst>
                </a:gridCol>
                <a:gridCol w="6086220">
                  <a:extLst>
                    <a:ext uri="{9D8B030D-6E8A-4147-A177-3AD203B41FA5}">
                      <a16:colId xmlns:a16="http://schemas.microsoft.com/office/drawing/2014/main" val="4104166654"/>
                    </a:ext>
                  </a:extLst>
                </a:gridCol>
              </a:tblGrid>
              <a:tr h="298300">
                <a:tc>
                  <a:txBody>
                    <a:bodyPr/>
                    <a:lstStyle/>
                    <a:p>
                      <a:r>
                        <a:rPr lang="zh-TW" altLang="en-US" sz="2000" baseline="0" dirty="0">
                          <a:latin typeface="標楷體" panose="03000509000000000000" pitchFamily="65" charset="-120"/>
                          <a:ea typeface="標楷體" panose="03000509000000000000" pitchFamily="65" charset="-120"/>
                        </a:rPr>
                        <a:t>參數</a:t>
                      </a:r>
                    </a:p>
                  </a:txBody>
                  <a:tcPr/>
                </a:tc>
                <a:tc>
                  <a:txBody>
                    <a:bodyPr/>
                    <a:lstStyle/>
                    <a:p>
                      <a:r>
                        <a:rPr lang="zh-TW" altLang="en-US" sz="2000" baseline="0" dirty="0">
                          <a:latin typeface="標楷體" panose="03000509000000000000" pitchFamily="65" charset="-120"/>
                          <a:ea typeface="標楷體" panose="03000509000000000000" pitchFamily="65" charset="-120"/>
                        </a:rPr>
                        <a:t>類型</a:t>
                      </a:r>
                    </a:p>
                  </a:txBody>
                  <a:tcPr/>
                </a:tc>
                <a:tc>
                  <a:txBody>
                    <a:bodyPr/>
                    <a:lstStyle/>
                    <a:p>
                      <a:r>
                        <a:rPr lang="zh-TW" altLang="en-US" sz="2000" baseline="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3131740815"/>
                  </a:ext>
                </a:extLst>
              </a:tr>
              <a:tr h="433984">
                <a:tc>
                  <a:txBody>
                    <a:bodyPr/>
                    <a:lstStyle/>
                    <a:p>
                      <a:r>
                        <a:rPr lang="en-US" altLang="zh-TW" sz="2000" baseline="0" dirty="0" err="1">
                          <a:latin typeface="Times New Roman" panose="02020603050405020304" pitchFamily="18" charset="0"/>
                          <a:ea typeface="標楷體" panose="03000509000000000000" pitchFamily="65" charset="-120"/>
                          <a:cs typeface="Times New Roman" panose="02020603050405020304" pitchFamily="18" charset="0"/>
                        </a:rPr>
                        <a:t>grid_contours</a:t>
                      </a:r>
                      <a:endPar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2000" dirty="0" err="1">
                          <a:latin typeface="Times New Roman" panose="02020603050405020304" pitchFamily="18" charset="0"/>
                          <a:cs typeface="Times New Roman" panose="02020603050405020304" pitchFamily="18" charset="0"/>
                        </a:rPr>
                        <a:t>np.ndarray</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這些輪廓是從二值圖像中檢測到的，並且需要按照特定的方式（例如：依據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x</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座標）進行排序。</a:t>
                      </a:r>
                      <a:endParaRPr lang="zh-TW" altLang="en-US" sz="2000" baseline="0" dirty="0">
                        <a:latin typeface="標楷體" panose="03000509000000000000" pitchFamily="65" charset="-12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878939569"/>
                  </a:ext>
                </a:extLst>
              </a:tr>
            </a:tbl>
          </a:graphicData>
        </a:graphic>
      </p:graphicFrame>
      <p:pic>
        <p:nvPicPr>
          <p:cNvPr id="6" name="圖片 5">
            <a:extLst>
              <a:ext uri="{FF2B5EF4-FFF2-40B4-BE49-F238E27FC236}">
                <a16:creationId xmlns:a16="http://schemas.microsoft.com/office/drawing/2014/main" id="{9618C3C5-6A3F-3D9C-94C7-CEA450C1587F}"/>
              </a:ext>
            </a:extLst>
          </p:cNvPr>
          <p:cNvPicPr>
            <a:picLocks noChangeAspect="1"/>
          </p:cNvPicPr>
          <p:nvPr/>
        </p:nvPicPr>
        <p:blipFill>
          <a:blip r:embed="rId2"/>
          <a:stretch>
            <a:fillRect/>
          </a:stretch>
        </p:blipFill>
        <p:spPr>
          <a:xfrm>
            <a:off x="871724" y="5003377"/>
            <a:ext cx="2876951" cy="1409897"/>
          </a:xfrm>
          <a:prstGeom prst="rect">
            <a:avLst/>
          </a:prstGeom>
        </p:spPr>
      </p:pic>
      <p:pic>
        <p:nvPicPr>
          <p:cNvPr id="8" name="圖片 7">
            <a:extLst>
              <a:ext uri="{FF2B5EF4-FFF2-40B4-BE49-F238E27FC236}">
                <a16:creationId xmlns:a16="http://schemas.microsoft.com/office/drawing/2014/main" id="{77B9EDE4-41C2-BEC6-12B4-9E5870A77380}"/>
              </a:ext>
            </a:extLst>
          </p:cNvPr>
          <p:cNvPicPr>
            <a:picLocks noChangeAspect="1"/>
          </p:cNvPicPr>
          <p:nvPr/>
        </p:nvPicPr>
        <p:blipFill>
          <a:blip r:embed="rId3"/>
          <a:stretch>
            <a:fillRect/>
          </a:stretch>
        </p:blipFill>
        <p:spPr>
          <a:xfrm>
            <a:off x="4443371" y="4898588"/>
            <a:ext cx="3543795" cy="1514686"/>
          </a:xfrm>
          <a:prstGeom prst="rect">
            <a:avLst/>
          </a:prstGeom>
        </p:spPr>
      </p:pic>
    </p:spTree>
    <p:extLst>
      <p:ext uri="{BB962C8B-B14F-4D97-AF65-F5344CB8AC3E}">
        <p14:creationId xmlns:p14="http://schemas.microsoft.com/office/powerpoint/2010/main" val="3735088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32E3A-DCEE-2FF1-E8D5-314A7CBD058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DDE4FA-BD38-C2D1-8CE2-1E077C1087EE}"/>
              </a:ext>
            </a:extLst>
          </p:cNvPr>
          <p:cNvSpPr>
            <a:spLocks noGrp="1"/>
          </p:cNvSpPr>
          <p:nvPr>
            <p:ph type="title"/>
          </p:nvPr>
        </p:nvSpPr>
        <p:spPr>
          <a:xfrm>
            <a:off x="0" y="-15483"/>
            <a:ext cx="10515600" cy="978719"/>
          </a:xfrm>
        </p:spPr>
        <p:txBody>
          <a:bodyPr>
            <a:norm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Search</a:t>
            </a:r>
            <a:endParaRPr lang="zh-TW" altLang="en-US"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6C838C7A-347C-4A65-819D-2A6B9AB82465}"/>
              </a:ext>
            </a:extLst>
          </p:cNvPr>
          <p:cNvSpPr txBox="1"/>
          <p:nvPr/>
        </p:nvSpPr>
        <p:spPr>
          <a:xfrm>
            <a:off x="838200" y="943734"/>
            <a:ext cx="722428"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輸入</a:t>
            </a:r>
            <a:endParaRPr lang="en-US" altLang="zh-TW" sz="2000" dirty="0">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866965CB-FDB1-4224-BDDB-16F5768E2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3845"/>
            <a:ext cx="1678561" cy="3554602"/>
          </a:xfrm>
          <a:prstGeom prst="rect">
            <a:avLst/>
          </a:prstGeom>
        </p:spPr>
      </p:pic>
      <p:pic>
        <p:nvPicPr>
          <p:cNvPr id="12" name="圖片 11">
            <a:extLst>
              <a:ext uri="{FF2B5EF4-FFF2-40B4-BE49-F238E27FC236}">
                <a16:creationId xmlns:a16="http://schemas.microsoft.com/office/drawing/2014/main" id="{AECF835E-E210-4E9E-8F15-DCF8832AC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168" y="1478325"/>
            <a:ext cx="1615058" cy="3420122"/>
          </a:xfrm>
          <a:prstGeom prst="rect">
            <a:avLst/>
          </a:prstGeom>
        </p:spPr>
      </p:pic>
      <p:sp>
        <p:nvSpPr>
          <p:cNvPr id="13" name="文字方塊 12">
            <a:extLst>
              <a:ext uri="{FF2B5EF4-FFF2-40B4-BE49-F238E27FC236}">
                <a16:creationId xmlns:a16="http://schemas.microsoft.com/office/drawing/2014/main" id="{9182469B-6777-479E-A38C-36B19C577734}"/>
              </a:ext>
            </a:extLst>
          </p:cNvPr>
          <p:cNvSpPr txBox="1"/>
          <p:nvPr/>
        </p:nvSpPr>
        <p:spPr>
          <a:xfrm>
            <a:off x="2590168" y="963236"/>
            <a:ext cx="838200"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輸出</a:t>
            </a:r>
            <a:endParaRPr lang="en-US" altLang="zh-TW" sz="2000" dirty="0">
              <a:latin typeface="標楷體" panose="03000509000000000000" pitchFamily="65" charset="-120"/>
              <a:ea typeface="標楷體" panose="03000509000000000000" pitchFamily="65" charset="-120"/>
            </a:endParaRPr>
          </a:p>
        </p:txBody>
      </p:sp>
      <p:pic>
        <p:nvPicPr>
          <p:cNvPr id="14" name="圖片 13">
            <a:extLst>
              <a:ext uri="{FF2B5EF4-FFF2-40B4-BE49-F238E27FC236}">
                <a16:creationId xmlns:a16="http://schemas.microsoft.com/office/drawing/2014/main" id="{A51A27E9-6020-44F5-8E59-9595CDA46AC5}"/>
              </a:ext>
            </a:extLst>
          </p:cNvPr>
          <p:cNvPicPr>
            <a:picLocks noChangeAspect="1"/>
          </p:cNvPicPr>
          <p:nvPr/>
        </p:nvPicPr>
        <p:blipFill>
          <a:blip r:embed="rId4"/>
          <a:stretch>
            <a:fillRect/>
          </a:stretch>
        </p:blipFill>
        <p:spPr>
          <a:xfrm>
            <a:off x="4404517" y="1478325"/>
            <a:ext cx="2871019" cy="4992336"/>
          </a:xfrm>
          <a:prstGeom prst="rect">
            <a:avLst/>
          </a:prstGeom>
        </p:spPr>
      </p:pic>
      <p:sp>
        <p:nvSpPr>
          <p:cNvPr id="3" name="文字方塊 2">
            <a:extLst>
              <a:ext uri="{FF2B5EF4-FFF2-40B4-BE49-F238E27FC236}">
                <a16:creationId xmlns:a16="http://schemas.microsoft.com/office/drawing/2014/main" id="{84F38408-5FC9-DA40-7495-872E8B498C9D}"/>
              </a:ext>
            </a:extLst>
          </p:cNvPr>
          <p:cNvSpPr txBox="1"/>
          <p:nvPr/>
        </p:nvSpPr>
        <p:spPr>
          <a:xfrm>
            <a:off x="7275536" y="1478325"/>
            <a:ext cx="2694374" cy="2554545"/>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利用面積大小去篩選出我們要的方格</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每一個方格都把座標存起來</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如右圖</a:t>
            </a:r>
            <a:r>
              <a:rPr lang="en-US" altLang="zh-TW" sz="2000" dirty="0">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拿到座標後就可以拿這些座標來切割圖片</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10210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741CF-5856-A22B-E046-1942529659B0}"/>
              </a:ext>
            </a:extLst>
          </p:cNvPr>
          <p:cNvSpPr>
            <a:spLocks noGrp="1"/>
          </p:cNvSpPr>
          <p:nvPr>
            <p:ph type="title"/>
          </p:nvPr>
        </p:nvSpPr>
        <p:spPr>
          <a:xfrm>
            <a:off x="0" y="0"/>
            <a:ext cx="8596668" cy="1320800"/>
          </a:xfrm>
        </p:spPr>
        <p:txBody>
          <a:bodyPr>
            <a:normAutofit/>
          </a:bodyPr>
          <a:lstStyle/>
          <a:p>
            <a:r>
              <a:rPr lang="zh-TW" altLang="en-US" dirty="0">
                <a:latin typeface="標楷體" panose="03000509000000000000" pitchFamily="65" charset="-120"/>
                <a:ea typeface="標楷體" panose="03000509000000000000" pitchFamily="65" charset="-120"/>
              </a:rPr>
              <a:t>圖片切割</a:t>
            </a:r>
          </a:p>
        </p:txBody>
      </p:sp>
      <p:pic>
        <p:nvPicPr>
          <p:cNvPr id="5" name="內容版面配置區 4">
            <a:extLst>
              <a:ext uri="{FF2B5EF4-FFF2-40B4-BE49-F238E27FC236}">
                <a16:creationId xmlns:a16="http://schemas.microsoft.com/office/drawing/2014/main" id="{2F7E7A21-6063-9ACF-B63A-2C87176F33A5}"/>
              </a:ext>
            </a:extLst>
          </p:cNvPr>
          <p:cNvPicPr>
            <a:picLocks noGrp="1" noChangeAspect="1"/>
          </p:cNvPicPr>
          <p:nvPr>
            <p:ph idx="1"/>
          </p:nvPr>
        </p:nvPicPr>
        <p:blipFill>
          <a:blip r:embed="rId2"/>
          <a:stretch>
            <a:fillRect/>
          </a:stretch>
        </p:blipFill>
        <p:spPr>
          <a:xfrm>
            <a:off x="677334" y="1603997"/>
            <a:ext cx="1999783" cy="3881437"/>
          </a:xfrm>
        </p:spPr>
      </p:pic>
      <p:pic>
        <p:nvPicPr>
          <p:cNvPr id="7" name="圖片 6">
            <a:extLst>
              <a:ext uri="{FF2B5EF4-FFF2-40B4-BE49-F238E27FC236}">
                <a16:creationId xmlns:a16="http://schemas.microsoft.com/office/drawing/2014/main" id="{1F04DE65-8017-4FF0-CE33-4FD53D99C97B}"/>
              </a:ext>
            </a:extLst>
          </p:cNvPr>
          <p:cNvPicPr>
            <a:picLocks noChangeAspect="1"/>
          </p:cNvPicPr>
          <p:nvPr/>
        </p:nvPicPr>
        <p:blipFill>
          <a:blip r:embed="rId3"/>
          <a:stretch>
            <a:fillRect/>
          </a:stretch>
        </p:blipFill>
        <p:spPr>
          <a:xfrm>
            <a:off x="2828025" y="1580564"/>
            <a:ext cx="3991532" cy="2124371"/>
          </a:xfrm>
          <a:prstGeom prst="rect">
            <a:avLst/>
          </a:prstGeom>
        </p:spPr>
      </p:pic>
      <p:sp>
        <p:nvSpPr>
          <p:cNvPr id="8" name="文字方塊 7">
            <a:extLst>
              <a:ext uri="{FF2B5EF4-FFF2-40B4-BE49-F238E27FC236}">
                <a16:creationId xmlns:a16="http://schemas.microsoft.com/office/drawing/2014/main" id="{2A7199FC-2D89-5B58-6539-A9632A5B8B7C}"/>
              </a:ext>
            </a:extLst>
          </p:cNvPr>
          <p:cNvSpPr txBox="1"/>
          <p:nvPr/>
        </p:nvSpPr>
        <p:spPr>
          <a:xfrm>
            <a:off x="6970465" y="1580564"/>
            <a:ext cx="2694374" cy="1015663"/>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利用剛剛收集到的座標，對有劃記的點餐卡進行切割</a:t>
            </a:r>
          </a:p>
        </p:txBody>
      </p:sp>
    </p:spTree>
    <p:extLst>
      <p:ext uri="{BB962C8B-B14F-4D97-AF65-F5344CB8AC3E}">
        <p14:creationId xmlns:p14="http://schemas.microsoft.com/office/powerpoint/2010/main" val="833769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10FDB47-6AB9-41DD-465D-6F8E1101D591}"/>
              </a:ext>
            </a:extLst>
          </p:cNvPr>
          <p:cNvSpPr>
            <a:spLocks noGrp="1"/>
          </p:cNvSpPr>
          <p:nvPr>
            <p:ph type="title"/>
          </p:nvPr>
        </p:nvSpPr>
        <p:spPr>
          <a:xfrm>
            <a:off x="0" y="0"/>
            <a:ext cx="10515600" cy="978719"/>
          </a:xfrm>
        </p:spPr>
        <p:txBody>
          <a:bodyPr>
            <a:norm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分線</a:t>
            </a:r>
          </a:p>
        </p:txBody>
      </p:sp>
      <p:sp>
        <p:nvSpPr>
          <p:cNvPr id="5" name="內容版面配置區 2">
            <a:extLst>
              <a:ext uri="{FF2B5EF4-FFF2-40B4-BE49-F238E27FC236}">
                <a16:creationId xmlns:a16="http://schemas.microsoft.com/office/drawing/2014/main" id="{656EDE61-A1D2-DFF6-945D-18FD187A62EE}"/>
              </a:ext>
            </a:extLst>
          </p:cNvPr>
          <p:cNvSpPr>
            <a:spLocks noGrp="1"/>
          </p:cNvSpPr>
          <p:nvPr>
            <p:ph idx="1"/>
          </p:nvPr>
        </p:nvSpPr>
        <p:spPr>
          <a:xfrm>
            <a:off x="838200" y="827009"/>
            <a:ext cx="10515600" cy="4351338"/>
          </a:xfrm>
        </p:spPr>
        <p:txBody>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利用</a:t>
            </a:r>
            <a:r>
              <a:rPr lang="en-US" altLang="zh-TW" sz="2000" dirty="0" err="1">
                <a:latin typeface="標楷體" panose="03000509000000000000" pitchFamily="65" charset="-120"/>
                <a:ea typeface="標楷體" panose="03000509000000000000" pitchFamily="65" charset="-120"/>
              </a:rPr>
              <a:t>sobel_x</a:t>
            </a:r>
            <a:r>
              <a:rPr lang="zh-TW" altLang="en-US" sz="2000" dirty="0">
                <a:latin typeface="標楷體" panose="03000509000000000000" pitchFamily="65" charset="-120"/>
                <a:ea typeface="標楷體" panose="03000509000000000000" pitchFamily="65" charset="-120"/>
              </a:rPr>
              <a:t>與</a:t>
            </a:r>
            <a:r>
              <a:rPr lang="en-US" altLang="zh-TW" sz="2000" dirty="0" err="1">
                <a:latin typeface="標楷體" panose="03000509000000000000" pitchFamily="65" charset="-120"/>
                <a:ea typeface="標楷體" panose="03000509000000000000" pitchFamily="65" charset="-120"/>
              </a:rPr>
              <a:t>sobel_y</a:t>
            </a:r>
            <a:r>
              <a:rPr lang="zh-TW" altLang="en-US" sz="2000" dirty="0">
                <a:latin typeface="標楷體" panose="03000509000000000000" pitchFamily="65" charset="-120"/>
                <a:ea typeface="標楷體" panose="03000509000000000000" pitchFamily="65" charset="-120"/>
              </a:rPr>
              <a:t>找出值線與橫線</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sobel</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img</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np.ndarray</a:t>
            </a:r>
            <a:r>
              <a:rPr lang="zh-TW" altLang="en-US" sz="2000" dirty="0">
                <a:latin typeface="Times New Roman" panose="02020603050405020304" pitchFamily="18" charset="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分別代表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Sobel</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邊緣檢測後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X </a:t>
            </a:r>
            <a:r>
              <a:rPr lang="zh-TW" altLang="en-US" sz="2000" dirty="0">
                <a:latin typeface="標楷體" panose="03000509000000000000" pitchFamily="65" charset="-120"/>
                <a:ea typeface="標楷體" panose="03000509000000000000" pitchFamily="65" charset="-120"/>
              </a:rPr>
              <a:t>和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方向的結果</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圖像轉換為灰度圖像，對圖像進行高斯模糊處理</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cv2.GaussianBlur</a:t>
            </a:r>
            <a:r>
              <a:rPr lang="zh-TW" altLang="en-US" sz="2000" dirty="0">
                <a:latin typeface="標楷體" panose="03000509000000000000" pitchFamily="65" charset="-120"/>
                <a:ea typeface="標楷體" panose="03000509000000000000" pitchFamily="65" charset="-120"/>
              </a:rPr>
              <a:t>以減少噪聲，使用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Sobel</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算子對圖像進行邊緣檢測，分別計算圖像在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x</a:t>
            </a:r>
            <a:r>
              <a:rPr lang="zh-TW" altLang="en-US" sz="2000" dirty="0">
                <a:latin typeface="標楷體" panose="03000509000000000000" pitchFamily="65" charset="-120"/>
                <a:ea typeface="標楷體" panose="03000509000000000000" pitchFamily="65" charset="-120"/>
              </a:rPr>
              <a:t>方向和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sz="2000" dirty="0">
                <a:latin typeface="標楷體" panose="03000509000000000000" pitchFamily="65" charset="-120"/>
                <a:ea typeface="標楷體" panose="03000509000000000000" pitchFamily="65" charset="-120"/>
              </a:rPr>
              <a:t>方向的梯度，通過</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cv2.convertScaleAbs()</a:t>
            </a:r>
            <a:r>
              <a:rPr lang="zh-TW" altLang="en-US" sz="2000" dirty="0">
                <a:latin typeface="標楷體" panose="03000509000000000000" pitchFamily="65" charset="-120"/>
                <a:ea typeface="標楷體" panose="03000509000000000000" pitchFamily="65" charset="-120"/>
              </a:rPr>
              <a:t>轉換為可視化的格式</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uint8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6" name="表格 5">
            <a:extLst>
              <a:ext uri="{FF2B5EF4-FFF2-40B4-BE49-F238E27FC236}">
                <a16:creationId xmlns:a16="http://schemas.microsoft.com/office/drawing/2014/main" id="{ACCB7126-2D53-CD5C-F5B0-1B705A76CFCA}"/>
              </a:ext>
            </a:extLst>
          </p:cNvPr>
          <p:cNvGraphicFramePr>
            <a:graphicFrameLocks noGrp="1"/>
          </p:cNvGraphicFramePr>
          <p:nvPr>
            <p:extLst>
              <p:ext uri="{D42A27DB-BD31-4B8C-83A1-F6EECF244321}">
                <p14:modId xmlns:p14="http://schemas.microsoft.com/office/powerpoint/2010/main" val="1462572620"/>
              </p:ext>
            </p:extLst>
          </p:nvPr>
        </p:nvGraphicFramePr>
        <p:xfrm>
          <a:off x="838200" y="1805728"/>
          <a:ext cx="9844974" cy="1022136"/>
        </p:xfrm>
        <a:graphic>
          <a:graphicData uri="http://schemas.openxmlformats.org/drawingml/2006/table">
            <a:tbl>
              <a:tblPr firstRow="1" bandRow="1">
                <a:tableStyleId>{5C22544A-7EE6-4342-B048-85BDC9FD1C3A}</a:tableStyleId>
              </a:tblPr>
              <a:tblGrid>
                <a:gridCol w="3283872">
                  <a:extLst>
                    <a:ext uri="{9D8B030D-6E8A-4147-A177-3AD203B41FA5}">
                      <a16:colId xmlns:a16="http://schemas.microsoft.com/office/drawing/2014/main" val="3504103356"/>
                    </a:ext>
                  </a:extLst>
                </a:gridCol>
                <a:gridCol w="2195689">
                  <a:extLst>
                    <a:ext uri="{9D8B030D-6E8A-4147-A177-3AD203B41FA5}">
                      <a16:colId xmlns:a16="http://schemas.microsoft.com/office/drawing/2014/main" val="2494843721"/>
                    </a:ext>
                  </a:extLst>
                </a:gridCol>
                <a:gridCol w="4365413">
                  <a:extLst>
                    <a:ext uri="{9D8B030D-6E8A-4147-A177-3AD203B41FA5}">
                      <a16:colId xmlns:a16="http://schemas.microsoft.com/office/drawing/2014/main" val="1020817961"/>
                    </a:ext>
                  </a:extLst>
                </a:gridCol>
              </a:tblGrid>
              <a:tr h="308407">
                <a:tc>
                  <a:txBody>
                    <a:bodyPr/>
                    <a:lstStyle/>
                    <a:p>
                      <a:r>
                        <a:rPr lang="zh-TW" altLang="en-US" sz="2000" dirty="0">
                          <a:latin typeface="標楷體" panose="03000509000000000000" pitchFamily="65" charset="-120"/>
                          <a:ea typeface="標楷體" panose="03000509000000000000" pitchFamily="65" charset="-120"/>
                        </a:rPr>
                        <a:t>參數</a:t>
                      </a:r>
                    </a:p>
                  </a:txBody>
                  <a:tcPr/>
                </a:tc>
                <a:tc>
                  <a:txBody>
                    <a:bodyPr/>
                    <a:lstStyle/>
                    <a:p>
                      <a:r>
                        <a:rPr lang="zh-TW" altLang="en-US" sz="2000" dirty="0">
                          <a:latin typeface="標楷體" panose="03000509000000000000" pitchFamily="65" charset="-120"/>
                          <a:ea typeface="標楷體" panose="03000509000000000000" pitchFamily="65" charset="-120"/>
                        </a:rPr>
                        <a:t>類型</a:t>
                      </a:r>
                    </a:p>
                  </a:txBody>
                  <a:tcPr/>
                </a:tc>
                <a:tc>
                  <a:txBody>
                    <a:bodyPr/>
                    <a:lstStyle/>
                    <a:p>
                      <a:r>
                        <a:rPr lang="zh-TW" altLang="en-US" sz="200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4144163088"/>
                  </a:ext>
                </a:extLst>
              </a:tr>
              <a:tr h="625896">
                <a:tc>
                  <a:txBody>
                    <a:bodyPr/>
                    <a:lstStyle/>
                    <a:p>
                      <a:r>
                        <a:rPr lang="en-US" altLang="zh-TW" sz="2000" dirty="0">
                          <a:latin typeface="Times New Roman" panose="02020603050405020304" pitchFamily="18" charset="0"/>
                          <a:cs typeface="Times New Roman" panose="02020603050405020304" pitchFamily="18" charset="0"/>
                        </a:rPr>
                        <a:t>image</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err="1">
                          <a:latin typeface="Times New Roman" panose="02020603050405020304" pitchFamily="18" charset="0"/>
                          <a:cs typeface="Times New Roman" panose="02020603050405020304" pitchFamily="18" charset="0"/>
                        </a:rPr>
                        <a:t>np.ndarray</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每個切割完的方格圖片</a:t>
                      </a:r>
                    </a:p>
                  </a:txBody>
                  <a:tcPr/>
                </a:tc>
                <a:extLst>
                  <a:ext uri="{0D108BD9-81ED-4DB2-BD59-A6C34878D82A}">
                    <a16:rowId xmlns:a16="http://schemas.microsoft.com/office/drawing/2014/main" val="1811853703"/>
                  </a:ext>
                </a:extLst>
              </a:tr>
            </a:tbl>
          </a:graphicData>
        </a:graphic>
      </p:graphicFrame>
      <p:pic>
        <p:nvPicPr>
          <p:cNvPr id="8" name="圖片 7">
            <a:extLst>
              <a:ext uri="{FF2B5EF4-FFF2-40B4-BE49-F238E27FC236}">
                <a16:creationId xmlns:a16="http://schemas.microsoft.com/office/drawing/2014/main" id="{CAB46177-02E6-FC1A-EBDC-7AE62453D86C}"/>
              </a:ext>
            </a:extLst>
          </p:cNvPr>
          <p:cNvPicPr>
            <a:picLocks noChangeAspect="1"/>
          </p:cNvPicPr>
          <p:nvPr/>
        </p:nvPicPr>
        <p:blipFill>
          <a:blip r:embed="rId2"/>
          <a:stretch>
            <a:fillRect/>
          </a:stretch>
        </p:blipFill>
        <p:spPr>
          <a:xfrm>
            <a:off x="1603513" y="4644664"/>
            <a:ext cx="3355293" cy="710973"/>
          </a:xfrm>
          <a:prstGeom prst="rect">
            <a:avLst/>
          </a:prstGeom>
        </p:spPr>
      </p:pic>
      <p:pic>
        <p:nvPicPr>
          <p:cNvPr id="10" name="圖片 9">
            <a:extLst>
              <a:ext uri="{FF2B5EF4-FFF2-40B4-BE49-F238E27FC236}">
                <a16:creationId xmlns:a16="http://schemas.microsoft.com/office/drawing/2014/main" id="{F07D4AA9-BC6C-56FA-9E6A-7FD699E81CA3}"/>
              </a:ext>
            </a:extLst>
          </p:cNvPr>
          <p:cNvPicPr>
            <a:picLocks noChangeAspect="1"/>
          </p:cNvPicPr>
          <p:nvPr/>
        </p:nvPicPr>
        <p:blipFill>
          <a:blip r:embed="rId3"/>
          <a:stretch>
            <a:fillRect/>
          </a:stretch>
        </p:blipFill>
        <p:spPr>
          <a:xfrm>
            <a:off x="5273670" y="4644664"/>
            <a:ext cx="4242207" cy="1689692"/>
          </a:xfrm>
          <a:prstGeom prst="rect">
            <a:avLst/>
          </a:prstGeom>
        </p:spPr>
      </p:pic>
    </p:spTree>
    <p:extLst>
      <p:ext uri="{BB962C8B-B14F-4D97-AF65-F5344CB8AC3E}">
        <p14:creationId xmlns:p14="http://schemas.microsoft.com/office/powerpoint/2010/main" val="721523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12AE9F88-7F04-A518-C36D-05FBA893D603}"/>
              </a:ext>
            </a:extLst>
          </p:cNvPr>
          <p:cNvSpPr>
            <a:spLocks noGrp="1"/>
          </p:cNvSpPr>
          <p:nvPr>
            <p:ph type="title"/>
          </p:nvPr>
        </p:nvSpPr>
        <p:spPr>
          <a:xfrm>
            <a:off x="0" y="0"/>
            <a:ext cx="10515600" cy="978719"/>
          </a:xfrm>
        </p:spPr>
        <p:txBody>
          <a:bodyPr>
            <a:norm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分線</a:t>
            </a:r>
          </a:p>
        </p:txBody>
      </p:sp>
      <p:pic>
        <p:nvPicPr>
          <p:cNvPr id="9" name="圖片 8">
            <a:extLst>
              <a:ext uri="{FF2B5EF4-FFF2-40B4-BE49-F238E27FC236}">
                <a16:creationId xmlns:a16="http://schemas.microsoft.com/office/drawing/2014/main" id="{58C5CF49-3838-F975-426B-C63942F1D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66" y="1358216"/>
            <a:ext cx="2145653" cy="978719"/>
          </a:xfrm>
          <a:prstGeom prst="rect">
            <a:avLst/>
          </a:prstGeom>
        </p:spPr>
      </p:pic>
      <p:pic>
        <p:nvPicPr>
          <p:cNvPr id="11" name="圖片 10">
            <a:extLst>
              <a:ext uri="{FF2B5EF4-FFF2-40B4-BE49-F238E27FC236}">
                <a16:creationId xmlns:a16="http://schemas.microsoft.com/office/drawing/2014/main" id="{454ABA47-D530-97AF-BE9B-DC053DBF1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66" y="2522330"/>
            <a:ext cx="2145653" cy="978719"/>
          </a:xfrm>
          <a:prstGeom prst="rect">
            <a:avLst/>
          </a:prstGeom>
        </p:spPr>
      </p:pic>
      <p:pic>
        <p:nvPicPr>
          <p:cNvPr id="13" name="圖片 12">
            <a:extLst>
              <a:ext uri="{FF2B5EF4-FFF2-40B4-BE49-F238E27FC236}">
                <a16:creationId xmlns:a16="http://schemas.microsoft.com/office/drawing/2014/main" id="{C4E941C4-3DF6-F400-E189-30FBE45D5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568" y="1343844"/>
            <a:ext cx="2145653" cy="978719"/>
          </a:xfrm>
          <a:prstGeom prst="rect">
            <a:avLst/>
          </a:prstGeom>
        </p:spPr>
      </p:pic>
      <p:pic>
        <p:nvPicPr>
          <p:cNvPr id="15" name="圖片 14">
            <a:extLst>
              <a:ext uri="{FF2B5EF4-FFF2-40B4-BE49-F238E27FC236}">
                <a16:creationId xmlns:a16="http://schemas.microsoft.com/office/drawing/2014/main" id="{32ED52E0-3884-6E7A-2285-16552248F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567" y="2522329"/>
            <a:ext cx="2145653" cy="978719"/>
          </a:xfrm>
          <a:prstGeom prst="rect">
            <a:avLst/>
          </a:prstGeom>
        </p:spPr>
      </p:pic>
      <p:pic>
        <p:nvPicPr>
          <p:cNvPr id="17" name="圖片 16">
            <a:extLst>
              <a:ext uri="{FF2B5EF4-FFF2-40B4-BE49-F238E27FC236}">
                <a16:creationId xmlns:a16="http://schemas.microsoft.com/office/drawing/2014/main" id="{2BFD2C76-FF0F-C577-FAD6-6AA4EBC13A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6835" y="1358215"/>
            <a:ext cx="2145653" cy="978719"/>
          </a:xfrm>
          <a:prstGeom prst="rect">
            <a:avLst/>
          </a:prstGeom>
        </p:spPr>
      </p:pic>
      <p:pic>
        <p:nvPicPr>
          <p:cNvPr id="19" name="圖片 18">
            <a:extLst>
              <a:ext uri="{FF2B5EF4-FFF2-40B4-BE49-F238E27FC236}">
                <a16:creationId xmlns:a16="http://schemas.microsoft.com/office/drawing/2014/main" id="{EF1E5497-B3B2-48DB-F1A5-10553F5345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2568" y="2488917"/>
            <a:ext cx="2145653" cy="978719"/>
          </a:xfrm>
          <a:prstGeom prst="rect">
            <a:avLst/>
          </a:prstGeom>
        </p:spPr>
      </p:pic>
      <p:pic>
        <p:nvPicPr>
          <p:cNvPr id="21" name="圖片 20">
            <a:extLst>
              <a:ext uri="{FF2B5EF4-FFF2-40B4-BE49-F238E27FC236}">
                <a16:creationId xmlns:a16="http://schemas.microsoft.com/office/drawing/2014/main" id="{2299D45F-5B24-9EB6-393F-0E03109192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2102" y="1343844"/>
            <a:ext cx="2145653" cy="978719"/>
          </a:xfrm>
          <a:prstGeom prst="rect">
            <a:avLst/>
          </a:prstGeom>
        </p:spPr>
      </p:pic>
      <p:pic>
        <p:nvPicPr>
          <p:cNvPr id="23" name="圖片 22">
            <a:extLst>
              <a:ext uri="{FF2B5EF4-FFF2-40B4-BE49-F238E27FC236}">
                <a16:creationId xmlns:a16="http://schemas.microsoft.com/office/drawing/2014/main" id="{4030B0EA-3CE2-F7BB-2EF9-93972CEDFD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03569" y="2488591"/>
            <a:ext cx="2145653" cy="978719"/>
          </a:xfrm>
          <a:prstGeom prst="rect">
            <a:avLst/>
          </a:prstGeom>
        </p:spPr>
      </p:pic>
      <p:pic>
        <p:nvPicPr>
          <p:cNvPr id="25" name="圖片 24">
            <a:extLst>
              <a:ext uri="{FF2B5EF4-FFF2-40B4-BE49-F238E27FC236}">
                <a16:creationId xmlns:a16="http://schemas.microsoft.com/office/drawing/2014/main" id="{36FA4C20-E8B7-FAD2-E232-73C6E62766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27369" y="1363018"/>
            <a:ext cx="2145653" cy="978719"/>
          </a:xfrm>
          <a:prstGeom prst="rect">
            <a:avLst/>
          </a:prstGeom>
        </p:spPr>
      </p:pic>
      <p:pic>
        <p:nvPicPr>
          <p:cNvPr id="27" name="圖片 26">
            <a:extLst>
              <a:ext uri="{FF2B5EF4-FFF2-40B4-BE49-F238E27FC236}">
                <a16:creationId xmlns:a16="http://schemas.microsoft.com/office/drawing/2014/main" id="{6ED88F99-AEC7-41E1-E34D-6A7E55FA4A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4570" y="2522328"/>
            <a:ext cx="2145653" cy="978719"/>
          </a:xfrm>
          <a:prstGeom prst="rect">
            <a:avLst/>
          </a:prstGeom>
        </p:spPr>
      </p:pic>
      <p:sp>
        <p:nvSpPr>
          <p:cNvPr id="28" name="文字方塊 27">
            <a:extLst>
              <a:ext uri="{FF2B5EF4-FFF2-40B4-BE49-F238E27FC236}">
                <a16:creationId xmlns:a16="http://schemas.microsoft.com/office/drawing/2014/main" id="{6BBC327B-1F3E-F4F6-9A99-D28ABB277722}"/>
              </a:ext>
            </a:extLst>
          </p:cNvPr>
          <p:cNvSpPr txBox="1"/>
          <p:nvPr/>
        </p:nvSpPr>
        <p:spPr>
          <a:xfrm>
            <a:off x="280566" y="3786795"/>
            <a:ext cx="11509657" cy="1323439"/>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上圖為</a:t>
            </a:r>
            <a:r>
              <a:rPr lang="en-US" altLang="zh-TW" sz="2000" dirty="0">
                <a:latin typeface="標楷體" panose="03000509000000000000" pitchFamily="65" charset="-120"/>
                <a:ea typeface="標楷體" panose="03000509000000000000" pitchFamily="65" charset="-120"/>
              </a:rPr>
              <a:t>1</a:t>
            </a:r>
            <a:r>
              <a:rPr lang="zh-TW" altLang="en-US" sz="2000" dirty="0">
                <a:latin typeface="標楷體" panose="03000509000000000000" pitchFamily="65" charset="-120"/>
                <a:ea typeface="標楷體" panose="03000509000000000000" pitchFamily="65" charset="-120"/>
              </a:rPr>
              <a:t>到</a:t>
            </a:r>
            <a:r>
              <a:rPr lang="en-US" altLang="zh-TW" sz="2000" dirty="0">
                <a:latin typeface="標楷體" panose="03000509000000000000" pitchFamily="65" charset="-120"/>
                <a:ea typeface="標楷體" panose="03000509000000000000" pitchFamily="65" charset="-120"/>
              </a:rPr>
              <a:t>5</a:t>
            </a:r>
            <a:r>
              <a:rPr lang="zh-TW" altLang="en-US" sz="2000" dirty="0">
                <a:latin typeface="標楷體" panose="03000509000000000000" pitchFamily="65" charset="-120"/>
                <a:ea typeface="標楷體" panose="03000509000000000000" pitchFamily="65" charset="-120"/>
              </a:rPr>
              <a:t>的圖片</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利用</a:t>
            </a:r>
            <a:r>
              <a:rPr lang="en-US" altLang="zh-TW" sz="2000" dirty="0" err="1">
                <a:latin typeface="標楷體" panose="03000509000000000000" pitchFamily="65" charset="-120"/>
                <a:ea typeface="標楷體" panose="03000509000000000000" pitchFamily="65" charset="-120"/>
              </a:rPr>
              <a:t>sobel</a:t>
            </a:r>
            <a:r>
              <a:rPr lang="zh-TW" altLang="en-US" sz="2000" dirty="0">
                <a:latin typeface="標楷體" panose="03000509000000000000" pitchFamily="65" charset="-120"/>
                <a:ea typeface="標楷體" panose="03000509000000000000" pitchFamily="65" charset="-120"/>
              </a:rPr>
              <a:t>來找出直線與橫線</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如果直接使用上圖找線會是錯的，因為從上面的圖片可以看到被切割的圖片也把格子邊框切出來了，那些線是不需要的，而且</a:t>
            </a:r>
            <a:r>
              <a:rPr lang="en-US" altLang="zh-TW" sz="2000" dirty="0" err="1">
                <a:latin typeface="標楷體" panose="03000509000000000000" pitchFamily="65" charset="-120"/>
                <a:ea typeface="標楷體" panose="03000509000000000000" pitchFamily="65" charset="-120"/>
              </a:rPr>
              <a:t>sobel</a:t>
            </a:r>
            <a:r>
              <a:rPr lang="zh-TW" altLang="en-US" sz="2000" dirty="0">
                <a:latin typeface="標楷體" panose="03000509000000000000" pitchFamily="65" charset="-120"/>
                <a:ea typeface="標楷體" panose="03000509000000000000" pitchFamily="65" charset="-120"/>
              </a:rPr>
              <a:t>完之後原本一條線被分為兩條線了，因此後續還需要做一些處理</a:t>
            </a:r>
          </a:p>
        </p:txBody>
      </p:sp>
    </p:spTree>
    <p:extLst>
      <p:ext uri="{BB962C8B-B14F-4D97-AF65-F5344CB8AC3E}">
        <p14:creationId xmlns:p14="http://schemas.microsoft.com/office/powerpoint/2010/main" val="1786249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圖片 51">
            <a:extLst>
              <a:ext uri="{FF2B5EF4-FFF2-40B4-BE49-F238E27FC236}">
                <a16:creationId xmlns:a16="http://schemas.microsoft.com/office/drawing/2014/main" id="{C4EAB2A0-A7FE-D126-0A53-FA525EA1A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08" y="1026339"/>
            <a:ext cx="2475248" cy="5241702"/>
          </a:xfrm>
          <a:prstGeom prst="rect">
            <a:avLst/>
          </a:prstGeom>
        </p:spPr>
      </p:pic>
      <p:sp>
        <p:nvSpPr>
          <p:cNvPr id="2" name="標題 1">
            <a:extLst>
              <a:ext uri="{FF2B5EF4-FFF2-40B4-BE49-F238E27FC236}">
                <a16:creationId xmlns:a16="http://schemas.microsoft.com/office/drawing/2014/main" id="{C0A9CF41-CC30-3E0A-E41F-28A6CB7E7AAA}"/>
              </a:ext>
            </a:extLst>
          </p:cNvPr>
          <p:cNvSpPr>
            <a:spLocks noGrp="1"/>
          </p:cNvSpPr>
          <p:nvPr>
            <p:ph type="title"/>
          </p:nvPr>
        </p:nvSpPr>
        <p:spPr>
          <a:xfrm>
            <a:off x="0" y="-6222"/>
            <a:ext cx="8596668" cy="1320800"/>
          </a:xfrm>
        </p:spPr>
        <p:txBody>
          <a:bodyPr/>
          <a:lstStyle/>
          <a:p>
            <a:r>
              <a:rPr lang="zh-TW" altLang="en-US" dirty="0">
                <a:latin typeface="標楷體" panose="03000509000000000000" pitchFamily="65" charset="-120"/>
                <a:ea typeface="標楷體" panose="03000509000000000000" pitchFamily="65" charset="-120"/>
              </a:rPr>
              <a:t>統計線的數量之前</a:t>
            </a:r>
          </a:p>
        </p:txBody>
      </p:sp>
      <p:sp>
        <p:nvSpPr>
          <p:cNvPr id="8" name="矩形 7">
            <a:extLst>
              <a:ext uri="{FF2B5EF4-FFF2-40B4-BE49-F238E27FC236}">
                <a16:creationId xmlns:a16="http://schemas.microsoft.com/office/drawing/2014/main" id="{24C600E9-80DB-4B92-5020-CD3BD182AA36}"/>
              </a:ext>
            </a:extLst>
          </p:cNvPr>
          <p:cNvSpPr/>
          <p:nvPr/>
        </p:nvSpPr>
        <p:spPr>
          <a:xfrm>
            <a:off x="2494722" y="1921879"/>
            <a:ext cx="357808" cy="3243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ln w="57150">
                <a:solidFill>
                  <a:schemeClr val="tx1"/>
                </a:solidFill>
              </a:ln>
            </a:endParaRPr>
          </a:p>
        </p:txBody>
      </p:sp>
      <p:sp>
        <p:nvSpPr>
          <p:cNvPr id="11" name="文字方塊 10">
            <a:extLst>
              <a:ext uri="{FF2B5EF4-FFF2-40B4-BE49-F238E27FC236}">
                <a16:creationId xmlns:a16="http://schemas.microsoft.com/office/drawing/2014/main" id="{4C12C2E3-4F0D-CC21-6463-F8C13FD6A630}"/>
              </a:ext>
            </a:extLst>
          </p:cNvPr>
          <p:cNvSpPr txBox="1"/>
          <p:nvPr/>
        </p:nvSpPr>
        <p:spPr>
          <a:xfrm>
            <a:off x="7838418" y="1794288"/>
            <a:ext cx="2871168" cy="1631216"/>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先對邊框切割</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邊緣偵測後一條會變成兩條，利用膨脹運算變成一條</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p:txBody>
      </p:sp>
      <p:pic>
        <p:nvPicPr>
          <p:cNvPr id="16" name="圖片 15">
            <a:extLst>
              <a:ext uri="{FF2B5EF4-FFF2-40B4-BE49-F238E27FC236}">
                <a16:creationId xmlns:a16="http://schemas.microsoft.com/office/drawing/2014/main" id="{F12EDD4F-DE6C-291B-F576-7269BB8F45E9}"/>
              </a:ext>
            </a:extLst>
          </p:cNvPr>
          <p:cNvPicPr>
            <a:picLocks noChangeAspect="1"/>
          </p:cNvPicPr>
          <p:nvPr/>
        </p:nvPicPr>
        <p:blipFill>
          <a:blip r:embed="rId3"/>
          <a:stretch>
            <a:fillRect/>
          </a:stretch>
        </p:blipFill>
        <p:spPr>
          <a:xfrm>
            <a:off x="6068602" y="3647190"/>
            <a:ext cx="1581784" cy="862791"/>
          </a:xfrm>
          <a:prstGeom prst="rect">
            <a:avLst/>
          </a:prstGeom>
        </p:spPr>
      </p:pic>
      <p:pic>
        <p:nvPicPr>
          <p:cNvPr id="18" name="圖片 17">
            <a:extLst>
              <a:ext uri="{FF2B5EF4-FFF2-40B4-BE49-F238E27FC236}">
                <a16:creationId xmlns:a16="http://schemas.microsoft.com/office/drawing/2014/main" id="{8347720B-F20C-73A5-2458-222F27D782FB}"/>
              </a:ext>
            </a:extLst>
          </p:cNvPr>
          <p:cNvPicPr>
            <a:picLocks noChangeAspect="1"/>
          </p:cNvPicPr>
          <p:nvPr/>
        </p:nvPicPr>
        <p:blipFill>
          <a:blip r:embed="rId4"/>
          <a:stretch>
            <a:fillRect/>
          </a:stretch>
        </p:blipFill>
        <p:spPr>
          <a:xfrm>
            <a:off x="3772006" y="3667478"/>
            <a:ext cx="1581784" cy="853098"/>
          </a:xfrm>
          <a:prstGeom prst="rect">
            <a:avLst/>
          </a:prstGeom>
        </p:spPr>
      </p:pic>
      <p:pic>
        <p:nvPicPr>
          <p:cNvPr id="20" name="圖片 19">
            <a:extLst>
              <a:ext uri="{FF2B5EF4-FFF2-40B4-BE49-F238E27FC236}">
                <a16:creationId xmlns:a16="http://schemas.microsoft.com/office/drawing/2014/main" id="{B4418616-38EA-49AA-7965-0B431207A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2006" y="1921879"/>
            <a:ext cx="1581784" cy="936583"/>
          </a:xfrm>
          <a:prstGeom prst="rect">
            <a:avLst/>
          </a:prstGeom>
        </p:spPr>
      </p:pic>
      <p:pic>
        <p:nvPicPr>
          <p:cNvPr id="22" name="圖片 21">
            <a:extLst>
              <a:ext uri="{FF2B5EF4-FFF2-40B4-BE49-F238E27FC236}">
                <a16:creationId xmlns:a16="http://schemas.microsoft.com/office/drawing/2014/main" id="{FD6352A6-7A9A-0E77-4DF8-9C92869B64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8602" y="1921879"/>
            <a:ext cx="1581784" cy="936582"/>
          </a:xfrm>
          <a:prstGeom prst="rect">
            <a:avLst/>
          </a:prstGeom>
        </p:spPr>
      </p:pic>
      <p:pic>
        <p:nvPicPr>
          <p:cNvPr id="24" name="圖片 23">
            <a:extLst>
              <a:ext uri="{FF2B5EF4-FFF2-40B4-BE49-F238E27FC236}">
                <a16:creationId xmlns:a16="http://schemas.microsoft.com/office/drawing/2014/main" id="{6CD18E13-1364-8240-6B03-83C71921F5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2006" y="5308402"/>
            <a:ext cx="1581784" cy="881280"/>
          </a:xfrm>
          <a:prstGeom prst="rect">
            <a:avLst/>
          </a:prstGeom>
        </p:spPr>
      </p:pic>
      <p:pic>
        <p:nvPicPr>
          <p:cNvPr id="26" name="圖片 25">
            <a:extLst>
              <a:ext uri="{FF2B5EF4-FFF2-40B4-BE49-F238E27FC236}">
                <a16:creationId xmlns:a16="http://schemas.microsoft.com/office/drawing/2014/main" id="{176F34BF-DDFA-0950-E92B-6D4A8901F6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8602" y="5308402"/>
            <a:ext cx="1581784" cy="881280"/>
          </a:xfrm>
          <a:prstGeom prst="rect">
            <a:avLst/>
          </a:prstGeom>
        </p:spPr>
      </p:pic>
      <p:cxnSp>
        <p:nvCxnSpPr>
          <p:cNvPr id="28" name="直線單箭頭接點 27">
            <a:extLst>
              <a:ext uri="{FF2B5EF4-FFF2-40B4-BE49-F238E27FC236}">
                <a16:creationId xmlns:a16="http://schemas.microsoft.com/office/drawing/2014/main" id="{6027D4C4-6A19-869B-5E44-6A3DF8A91137}"/>
              </a:ext>
            </a:extLst>
          </p:cNvPr>
          <p:cNvCxnSpPr>
            <a:stCxn id="20" idx="2"/>
            <a:endCxn id="18" idx="0"/>
          </p:cNvCxnSpPr>
          <p:nvPr/>
        </p:nvCxnSpPr>
        <p:spPr>
          <a:xfrm>
            <a:off x="4562898" y="2858462"/>
            <a:ext cx="0" cy="8090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132ADD19-6D57-B839-0D50-6CC044FBB805}"/>
              </a:ext>
            </a:extLst>
          </p:cNvPr>
          <p:cNvCxnSpPr>
            <a:cxnSpLocks/>
            <a:stCxn id="18" idx="2"/>
            <a:endCxn id="24" idx="0"/>
          </p:cNvCxnSpPr>
          <p:nvPr/>
        </p:nvCxnSpPr>
        <p:spPr>
          <a:xfrm>
            <a:off x="4562898" y="4520576"/>
            <a:ext cx="0" cy="7878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504494E-1FB8-E4F4-C4C0-357225F1A5DA}"/>
              </a:ext>
            </a:extLst>
          </p:cNvPr>
          <p:cNvCxnSpPr>
            <a:cxnSpLocks/>
            <a:stCxn id="22" idx="2"/>
            <a:endCxn id="16" idx="0"/>
          </p:cNvCxnSpPr>
          <p:nvPr/>
        </p:nvCxnSpPr>
        <p:spPr>
          <a:xfrm>
            <a:off x="6859494" y="2858461"/>
            <a:ext cx="0" cy="7887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0690494-DE4C-EA2C-FE77-0398F77D878D}"/>
              </a:ext>
            </a:extLst>
          </p:cNvPr>
          <p:cNvCxnSpPr>
            <a:cxnSpLocks/>
            <a:stCxn id="16" idx="2"/>
            <a:endCxn id="26" idx="0"/>
          </p:cNvCxnSpPr>
          <p:nvPr/>
        </p:nvCxnSpPr>
        <p:spPr>
          <a:xfrm>
            <a:off x="6859494" y="4509981"/>
            <a:ext cx="0" cy="7984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07452E80-2508-0CBA-7A36-EA9CB78332E6}"/>
              </a:ext>
            </a:extLst>
          </p:cNvPr>
          <p:cNvSpPr txBox="1"/>
          <p:nvPr/>
        </p:nvSpPr>
        <p:spPr>
          <a:xfrm>
            <a:off x="4721415" y="3036028"/>
            <a:ext cx="2032944"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不要的邊框切割</a:t>
            </a:r>
            <a:endParaRPr lang="en-US" altLang="zh-TW" sz="2000" dirty="0">
              <a:latin typeface="標楷體" panose="03000509000000000000" pitchFamily="65" charset="-120"/>
              <a:ea typeface="標楷體" panose="03000509000000000000" pitchFamily="65" charset="-120"/>
            </a:endParaRPr>
          </a:p>
        </p:txBody>
      </p:sp>
      <p:sp>
        <p:nvSpPr>
          <p:cNvPr id="42" name="文字方塊 41">
            <a:extLst>
              <a:ext uri="{FF2B5EF4-FFF2-40B4-BE49-F238E27FC236}">
                <a16:creationId xmlns:a16="http://schemas.microsoft.com/office/drawing/2014/main" id="{C2BBE884-1163-C413-1366-7E79D429BC87}"/>
              </a:ext>
            </a:extLst>
          </p:cNvPr>
          <p:cNvSpPr txBox="1"/>
          <p:nvPr/>
        </p:nvSpPr>
        <p:spPr>
          <a:xfrm>
            <a:off x="5277711" y="4703839"/>
            <a:ext cx="790891"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膨脹</a:t>
            </a:r>
            <a:endParaRPr lang="en-US" altLang="zh-TW" sz="2000" dirty="0">
              <a:latin typeface="標楷體" panose="03000509000000000000" pitchFamily="65" charset="-120"/>
              <a:ea typeface="標楷體" panose="03000509000000000000" pitchFamily="65" charset="-120"/>
            </a:endParaRPr>
          </a:p>
        </p:txBody>
      </p:sp>
      <p:sp>
        <p:nvSpPr>
          <p:cNvPr id="43" name="文字方塊 42">
            <a:extLst>
              <a:ext uri="{FF2B5EF4-FFF2-40B4-BE49-F238E27FC236}">
                <a16:creationId xmlns:a16="http://schemas.microsoft.com/office/drawing/2014/main" id="{9D765925-44D7-5618-A31E-69941D8C9F83}"/>
              </a:ext>
            </a:extLst>
          </p:cNvPr>
          <p:cNvSpPr txBox="1"/>
          <p:nvPr/>
        </p:nvSpPr>
        <p:spPr>
          <a:xfrm>
            <a:off x="3772006" y="1219488"/>
            <a:ext cx="997411" cy="400110"/>
          </a:xfrm>
          <a:prstGeom prst="rect">
            <a:avLst/>
          </a:prstGeom>
          <a:noFill/>
        </p:spPr>
        <p:txBody>
          <a:bodyPr wrap="square" rtlCol="0">
            <a:spAutoFit/>
          </a:bodyPr>
          <a:lstStyle/>
          <a:p>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sobel_x</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4" name="文字方塊 43">
            <a:extLst>
              <a:ext uri="{FF2B5EF4-FFF2-40B4-BE49-F238E27FC236}">
                <a16:creationId xmlns:a16="http://schemas.microsoft.com/office/drawing/2014/main" id="{E2B2029B-49E7-1457-D85B-2784A90FA21D}"/>
              </a:ext>
            </a:extLst>
          </p:cNvPr>
          <p:cNvSpPr txBox="1"/>
          <p:nvPr/>
        </p:nvSpPr>
        <p:spPr>
          <a:xfrm>
            <a:off x="6024298" y="1216188"/>
            <a:ext cx="997411" cy="400110"/>
          </a:xfrm>
          <a:prstGeom prst="rect">
            <a:avLst/>
          </a:prstGeom>
          <a:noFill/>
        </p:spPr>
        <p:txBody>
          <a:bodyPr wrap="square" rtlCol="0">
            <a:spAutoFit/>
          </a:bodyPr>
          <a:lstStyle/>
          <a:p>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sobel_y</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45" name="圖片 44">
            <a:extLst>
              <a:ext uri="{FF2B5EF4-FFF2-40B4-BE49-F238E27FC236}">
                <a16:creationId xmlns:a16="http://schemas.microsoft.com/office/drawing/2014/main" id="{67C52BEC-2868-62A1-06A8-70313B2268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73772" y="5751532"/>
            <a:ext cx="1028700" cy="438150"/>
          </a:xfrm>
          <a:prstGeom prst="rect">
            <a:avLst/>
          </a:prstGeom>
        </p:spPr>
      </p:pic>
      <p:pic>
        <p:nvPicPr>
          <p:cNvPr id="46" name="圖片 45">
            <a:extLst>
              <a:ext uri="{FF2B5EF4-FFF2-40B4-BE49-F238E27FC236}">
                <a16:creationId xmlns:a16="http://schemas.microsoft.com/office/drawing/2014/main" id="{1B3ADBC7-9BFE-4510-4006-DDF6722611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59240" y="5751532"/>
            <a:ext cx="1028700" cy="438150"/>
          </a:xfrm>
          <a:prstGeom prst="rect">
            <a:avLst/>
          </a:prstGeom>
        </p:spPr>
      </p:pic>
      <p:pic>
        <p:nvPicPr>
          <p:cNvPr id="47" name="圖片 46">
            <a:extLst>
              <a:ext uri="{FF2B5EF4-FFF2-40B4-BE49-F238E27FC236}">
                <a16:creationId xmlns:a16="http://schemas.microsoft.com/office/drawing/2014/main" id="{6D5973B5-50B5-8298-BE89-92E3F19220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9240" y="5157564"/>
            <a:ext cx="1028700" cy="438150"/>
          </a:xfrm>
          <a:prstGeom prst="rect">
            <a:avLst/>
          </a:prstGeom>
        </p:spPr>
      </p:pic>
      <p:pic>
        <p:nvPicPr>
          <p:cNvPr id="48" name="圖片 47">
            <a:extLst>
              <a:ext uri="{FF2B5EF4-FFF2-40B4-BE49-F238E27FC236}">
                <a16:creationId xmlns:a16="http://schemas.microsoft.com/office/drawing/2014/main" id="{A10FDEFE-B407-7DCE-87C2-7DCBB09D4E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73772" y="5157564"/>
            <a:ext cx="1028700" cy="438150"/>
          </a:xfrm>
          <a:prstGeom prst="rect">
            <a:avLst/>
          </a:prstGeom>
        </p:spPr>
      </p:pic>
      <p:sp>
        <p:nvSpPr>
          <p:cNvPr id="49" name="矩形 48">
            <a:extLst>
              <a:ext uri="{FF2B5EF4-FFF2-40B4-BE49-F238E27FC236}">
                <a16:creationId xmlns:a16="http://schemas.microsoft.com/office/drawing/2014/main" id="{5D88466E-4C74-37FB-A422-CE2DB6E47EC5}"/>
              </a:ext>
            </a:extLst>
          </p:cNvPr>
          <p:cNvSpPr/>
          <p:nvPr/>
        </p:nvSpPr>
        <p:spPr>
          <a:xfrm>
            <a:off x="8984973" y="5003485"/>
            <a:ext cx="2564295" cy="136749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7ADA1AFE-33B1-A3FF-A69F-6488622FB1A3}"/>
              </a:ext>
            </a:extLst>
          </p:cNvPr>
          <p:cNvSpPr txBox="1"/>
          <p:nvPr/>
        </p:nvSpPr>
        <p:spPr>
          <a:xfrm>
            <a:off x="8831536" y="3688465"/>
            <a:ext cx="2871168" cy="1323439"/>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下圖為膨脹與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000" dirty="0">
                <a:latin typeface="標楷體" panose="03000509000000000000" pitchFamily="65" charset="-120"/>
                <a:ea typeface="標楷體" panose="03000509000000000000" pitchFamily="65" charset="-120"/>
              </a:rPr>
              <a:t>運算比較，我們主要採用膨脹而已</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上面是膨脹，下面是</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close</a:t>
            </a:r>
            <a:r>
              <a:rPr lang="zh-TW" altLang="en-US" sz="2000" dirty="0">
                <a:latin typeface="標楷體" panose="03000509000000000000" pitchFamily="65" charset="-120"/>
                <a:ea typeface="標楷體" panose="03000509000000000000" pitchFamily="65" charset="-120"/>
              </a:rPr>
              <a:t>運算</a:t>
            </a:r>
            <a:r>
              <a:rPr lang="en-US" altLang="zh-TW" sz="2000" dirty="0">
                <a:latin typeface="標楷體" panose="03000509000000000000" pitchFamily="65" charset="-120"/>
                <a:ea typeface="標楷體" panose="03000509000000000000" pitchFamily="65" charset="-120"/>
              </a:rPr>
              <a:t>)</a:t>
            </a:r>
          </a:p>
        </p:txBody>
      </p:sp>
      <p:cxnSp>
        <p:nvCxnSpPr>
          <p:cNvPr id="53" name="直線單箭頭接點 52">
            <a:extLst>
              <a:ext uri="{FF2B5EF4-FFF2-40B4-BE49-F238E27FC236}">
                <a16:creationId xmlns:a16="http://schemas.microsoft.com/office/drawing/2014/main" id="{588B9291-D1EB-0C04-B01D-A483C61B6834}"/>
              </a:ext>
            </a:extLst>
          </p:cNvPr>
          <p:cNvCxnSpPr>
            <a:cxnSpLocks/>
          </p:cNvCxnSpPr>
          <p:nvPr/>
        </p:nvCxnSpPr>
        <p:spPr>
          <a:xfrm>
            <a:off x="2943403" y="2107095"/>
            <a:ext cx="64180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857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C7DA0-5F10-7A6F-5D16-5AACB2531C63}"/>
            </a:ext>
          </a:extLst>
        </p:cNvPr>
        <p:cNvGrpSpPr/>
        <p:nvPr/>
      </p:nvGrpSpPr>
      <p:grpSpPr>
        <a:xfrm>
          <a:off x="0" y="0"/>
          <a:ext cx="0" cy="0"/>
          <a:chOff x="0" y="0"/>
          <a:chExt cx="0" cy="0"/>
        </a:xfrm>
      </p:grpSpPr>
      <p:sp>
        <p:nvSpPr>
          <p:cNvPr id="4" name="標題 1">
            <a:extLst>
              <a:ext uri="{FF2B5EF4-FFF2-40B4-BE49-F238E27FC236}">
                <a16:creationId xmlns:a16="http://schemas.microsoft.com/office/drawing/2014/main" id="{84651E17-4F32-F540-19A3-E70255972DFD}"/>
              </a:ext>
            </a:extLst>
          </p:cNvPr>
          <p:cNvSpPr>
            <a:spLocks noGrp="1"/>
          </p:cNvSpPr>
          <p:nvPr>
            <p:ph type="title"/>
          </p:nvPr>
        </p:nvSpPr>
        <p:spPr>
          <a:xfrm>
            <a:off x="0" y="0"/>
            <a:ext cx="10515600" cy="978719"/>
          </a:xfrm>
        </p:spPr>
        <p:txBody>
          <a:bodyPr>
            <a:normAutofit/>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find_line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 name="內容版面配置區 2">
            <a:extLst>
              <a:ext uri="{FF2B5EF4-FFF2-40B4-BE49-F238E27FC236}">
                <a16:creationId xmlns:a16="http://schemas.microsoft.com/office/drawing/2014/main" id="{6DD5EFFF-FBB9-6B08-02E8-F29B038C13DB}"/>
              </a:ext>
            </a:extLst>
          </p:cNvPr>
          <p:cNvSpPr>
            <a:spLocks noGrp="1"/>
          </p:cNvSpPr>
          <p:nvPr>
            <p:ph idx="1"/>
          </p:nvPr>
        </p:nvSpPr>
        <p:spPr>
          <a:xfrm>
            <a:off x="838200" y="807131"/>
            <a:ext cx="10515600" cy="4351338"/>
          </a:xfrm>
        </p:spPr>
        <p:txBody>
          <a:bodyPr>
            <a:normAutofit lnSpcReduction="10000"/>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用來統計線的數量，過濾掉較短的線段</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count_lines</a:t>
            </a:r>
            <a:r>
              <a:rPr lang="en-US" altLang="zh-TW" sz="2000" dirty="0">
                <a:latin typeface="Times New Roman" panose="02020603050405020304" pitchFamily="18" charset="0"/>
                <a:cs typeface="Times New Roman" panose="02020603050405020304" pitchFamily="18" charset="0"/>
              </a:rPr>
              <a:t>(image, offset)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 int</a:t>
            </a:r>
            <a:r>
              <a:rPr lang="zh-TW" altLang="en-US" sz="2000" dirty="0">
                <a:latin typeface="Times New Roman" panose="02020603050405020304" pitchFamily="18" charset="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符合長度條件的直線數量</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cv2.connectedComponentsWithStats()</a:t>
            </a:r>
            <a:r>
              <a:rPr lang="zh-TW" altLang="en-US" sz="2000" dirty="0">
                <a:latin typeface="標楷體" panose="03000509000000000000" pitchFamily="65" charset="-120"/>
                <a:ea typeface="標楷體" panose="03000509000000000000" pitchFamily="65" charset="-120"/>
              </a:rPr>
              <a:t>來分析圖像中的連通區域，根據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stats</a:t>
            </a:r>
            <a:r>
              <a:rPr lang="zh-TW" altLang="en-US" sz="2000" dirty="0">
                <a:latin typeface="標楷體" panose="03000509000000000000" pitchFamily="65" charset="-120"/>
                <a:ea typeface="標楷體" panose="03000509000000000000" pitchFamily="65" charset="-120"/>
              </a:rPr>
              <a:t>中的寬度和高度，計算每個區域的長度，</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offset</a:t>
            </a:r>
            <a:r>
              <a:rPr lang="zh-TW" altLang="en-US" sz="2000" dirty="0">
                <a:latin typeface="標楷體" panose="03000509000000000000" pitchFamily="65" charset="-120"/>
                <a:ea typeface="標楷體" panose="03000509000000000000" pitchFamily="65" charset="-120"/>
              </a:rPr>
              <a:t>參數作為閾值，過濾掉那些長度小於閾值的區域這樣可以排除掉一些較短的噪聲線條，最後統計線條數量</a:t>
            </a:r>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6" name="表格 5">
            <a:extLst>
              <a:ext uri="{FF2B5EF4-FFF2-40B4-BE49-F238E27FC236}">
                <a16:creationId xmlns:a16="http://schemas.microsoft.com/office/drawing/2014/main" id="{1521484E-A2E9-B9F7-2B5D-07E8C12ADC65}"/>
              </a:ext>
            </a:extLst>
          </p:cNvPr>
          <p:cNvGraphicFramePr>
            <a:graphicFrameLocks noGrp="1"/>
          </p:cNvGraphicFramePr>
          <p:nvPr>
            <p:extLst>
              <p:ext uri="{D42A27DB-BD31-4B8C-83A1-F6EECF244321}">
                <p14:modId xmlns:p14="http://schemas.microsoft.com/office/powerpoint/2010/main" val="2302960460"/>
              </p:ext>
            </p:extLst>
          </p:nvPr>
        </p:nvGraphicFramePr>
        <p:xfrm>
          <a:off x="838200" y="1785850"/>
          <a:ext cx="9844974" cy="1723176"/>
        </p:xfrm>
        <a:graphic>
          <a:graphicData uri="http://schemas.openxmlformats.org/drawingml/2006/table">
            <a:tbl>
              <a:tblPr firstRow="1" bandRow="1">
                <a:tableStyleId>{5C22544A-7EE6-4342-B048-85BDC9FD1C3A}</a:tableStyleId>
              </a:tblPr>
              <a:tblGrid>
                <a:gridCol w="3283872">
                  <a:extLst>
                    <a:ext uri="{9D8B030D-6E8A-4147-A177-3AD203B41FA5}">
                      <a16:colId xmlns:a16="http://schemas.microsoft.com/office/drawing/2014/main" val="3504103356"/>
                    </a:ext>
                  </a:extLst>
                </a:gridCol>
                <a:gridCol w="2195689">
                  <a:extLst>
                    <a:ext uri="{9D8B030D-6E8A-4147-A177-3AD203B41FA5}">
                      <a16:colId xmlns:a16="http://schemas.microsoft.com/office/drawing/2014/main" val="2494843721"/>
                    </a:ext>
                  </a:extLst>
                </a:gridCol>
                <a:gridCol w="4365413">
                  <a:extLst>
                    <a:ext uri="{9D8B030D-6E8A-4147-A177-3AD203B41FA5}">
                      <a16:colId xmlns:a16="http://schemas.microsoft.com/office/drawing/2014/main" val="1020817961"/>
                    </a:ext>
                  </a:extLst>
                </a:gridCol>
              </a:tblGrid>
              <a:tr h="308407">
                <a:tc>
                  <a:txBody>
                    <a:bodyPr/>
                    <a:lstStyle/>
                    <a:p>
                      <a:r>
                        <a:rPr lang="zh-TW" altLang="en-US" sz="2000" dirty="0">
                          <a:latin typeface="標楷體" panose="03000509000000000000" pitchFamily="65" charset="-120"/>
                          <a:ea typeface="標楷體" panose="03000509000000000000" pitchFamily="65" charset="-120"/>
                        </a:rPr>
                        <a:t>參數</a:t>
                      </a:r>
                    </a:p>
                  </a:txBody>
                  <a:tcPr/>
                </a:tc>
                <a:tc>
                  <a:txBody>
                    <a:bodyPr/>
                    <a:lstStyle/>
                    <a:p>
                      <a:r>
                        <a:rPr lang="zh-TW" altLang="en-US" sz="2000" dirty="0">
                          <a:latin typeface="標楷體" panose="03000509000000000000" pitchFamily="65" charset="-120"/>
                          <a:ea typeface="標楷體" panose="03000509000000000000" pitchFamily="65" charset="-120"/>
                        </a:rPr>
                        <a:t>類型</a:t>
                      </a:r>
                    </a:p>
                  </a:txBody>
                  <a:tcPr/>
                </a:tc>
                <a:tc>
                  <a:txBody>
                    <a:bodyPr/>
                    <a:lstStyle/>
                    <a:p>
                      <a:r>
                        <a:rPr lang="zh-TW" altLang="en-US" sz="200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4144163088"/>
                  </a:ext>
                </a:extLst>
              </a:tr>
              <a:tr h="625896">
                <a:tc>
                  <a:txBody>
                    <a:bodyPr/>
                    <a:lstStyle/>
                    <a:p>
                      <a:r>
                        <a:rPr lang="en-US" altLang="zh-TW" sz="2000" dirty="0">
                          <a:latin typeface="Times New Roman" panose="02020603050405020304" pitchFamily="18" charset="0"/>
                          <a:cs typeface="Times New Roman" panose="02020603050405020304" pitchFamily="18" charset="0"/>
                        </a:rPr>
                        <a:t>image</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err="1">
                          <a:latin typeface="Times New Roman" panose="02020603050405020304" pitchFamily="18" charset="0"/>
                          <a:cs typeface="Times New Roman" panose="02020603050405020304" pitchFamily="18" charset="0"/>
                        </a:rPr>
                        <a:t>np.ndarray</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經過處理完的</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sobelx</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圖片</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灰階、切割、膨脹等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811853703"/>
                  </a:ext>
                </a:extLst>
              </a:tr>
              <a:tr h="625896">
                <a:tc>
                  <a:txBody>
                    <a:bodyPr/>
                    <a:lstStyle/>
                    <a:p>
                      <a:r>
                        <a:rPr lang="en-US" altLang="zh-TW" sz="2000" dirty="0">
                          <a:latin typeface="Times New Roman" panose="02020603050405020304" pitchFamily="18" charset="0"/>
                          <a:cs typeface="Times New Roman" panose="02020603050405020304" pitchFamily="18" charset="0"/>
                        </a:rPr>
                        <a:t>offset</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a:latin typeface="Times New Roman" panose="02020603050405020304" pitchFamily="18" charset="0"/>
                          <a:cs typeface="Times New Roman" panose="02020603050405020304" pitchFamily="18" charset="0"/>
                        </a:rPr>
                        <a:t>int</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用來篩選符合長度條件的區域</a:t>
                      </a:r>
                      <a:endParaRPr lang="zh-TW" altLang="en-US" sz="2000" dirty="0">
                        <a:latin typeface="標楷體" panose="03000509000000000000" pitchFamily="65" charset="-12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866625935"/>
                  </a:ext>
                </a:extLst>
              </a:tr>
            </a:tbl>
          </a:graphicData>
        </a:graphic>
      </p:graphicFrame>
      <p:pic>
        <p:nvPicPr>
          <p:cNvPr id="3" name="圖片 2">
            <a:extLst>
              <a:ext uri="{FF2B5EF4-FFF2-40B4-BE49-F238E27FC236}">
                <a16:creationId xmlns:a16="http://schemas.microsoft.com/office/drawing/2014/main" id="{92B27CDB-2AD6-F73B-CD7F-CBB51A35E8A7}"/>
              </a:ext>
            </a:extLst>
          </p:cNvPr>
          <p:cNvPicPr>
            <a:picLocks noChangeAspect="1"/>
          </p:cNvPicPr>
          <p:nvPr/>
        </p:nvPicPr>
        <p:blipFill>
          <a:blip r:embed="rId2"/>
          <a:stretch>
            <a:fillRect/>
          </a:stretch>
        </p:blipFill>
        <p:spPr>
          <a:xfrm>
            <a:off x="838198" y="4896588"/>
            <a:ext cx="5635488" cy="604573"/>
          </a:xfrm>
          <a:prstGeom prst="rect">
            <a:avLst/>
          </a:prstGeom>
        </p:spPr>
      </p:pic>
      <p:pic>
        <p:nvPicPr>
          <p:cNvPr id="8" name="圖片 7">
            <a:extLst>
              <a:ext uri="{FF2B5EF4-FFF2-40B4-BE49-F238E27FC236}">
                <a16:creationId xmlns:a16="http://schemas.microsoft.com/office/drawing/2014/main" id="{9EE2321E-730B-D18B-2560-708CA276D2E6}"/>
              </a:ext>
            </a:extLst>
          </p:cNvPr>
          <p:cNvPicPr>
            <a:picLocks noChangeAspect="1"/>
          </p:cNvPicPr>
          <p:nvPr/>
        </p:nvPicPr>
        <p:blipFill>
          <a:blip r:embed="rId3"/>
          <a:stretch>
            <a:fillRect/>
          </a:stretch>
        </p:blipFill>
        <p:spPr>
          <a:xfrm>
            <a:off x="838198" y="5513213"/>
            <a:ext cx="4188344" cy="1344787"/>
          </a:xfrm>
          <a:prstGeom prst="rect">
            <a:avLst/>
          </a:prstGeom>
        </p:spPr>
      </p:pic>
      <p:pic>
        <p:nvPicPr>
          <p:cNvPr id="10" name="圖片 9">
            <a:extLst>
              <a:ext uri="{FF2B5EF4-FFF2-40B4-BE49-F238E27FC236}">
                <a16:creationId xmlns:a16="http://schemas.microsoft.com/office/drawing/2014/main" id="{344CFAD3-DD7F-9BEF-9AAF-F6FCBF412201}"/>
              </a:ext>
            </a:extLst>
          </p:cNvPr>
          <p:cNvPicPr>
            <a:picLocks noChangeAspect="1"/>
          </p:cNvPicPr>
          <p:nvPr/>
        </p:nvPicPr>
        <p:blipFill>
          <a:blip r:embed="rId4"/>
          <a:stretch>
            <a:fillRect/>
          </a:stretch>
        </p:blipFill>
        <p:spPr>
          <a:xfrm>
            <a:off x="5372299" y="6184261"/>
            <a:ext cx="4146900" cy="683678"/>
          </a:xfrm>
          <a:prstGeom prst="rect">
            <a:avLst/>
          </a:prstGeom>
        </p:spPr>
      </p:pic>
    </p:spTree>
    <p:extLst>
      <p:ext uri="{BB962C8B-B14F-4D97-AF65-F5344CB8AC3E}">
        <p14:creationId xmlns:p14="http://schemas.microsoft.com/office/powerpoint/2010/main" val="24995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345037C-E735-1865-912E-D64EFA921690}"/>
              </a:ext>
            </a:extLst>
          </p:cNvPr>
          <p:cNvSpPr>
            <a:spLocks noGrp="1"/>
          </p:cNvSpPr>
          <p:nvPr>
            <p:ph type="title"/>
          </p:nvPr>
        </p:nvSpPr>
        <p:spPr>
          <a:xfrm>
            <a:off x="0" y="6761"/>
            <a:ext cx="10515600" cy="978719"/>
          </a:xfrm>
        </p:spPr>
        <p:txBody>
          <a:bodyPr>
            <a:normAutofit/>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find_line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6" name="圖片 15">
            <a:extLst>
              <a:ext uri="{FF2B5EF4-FFF2-40B4-BE49-F238E27FC236}">
                <a16:creationId xmlns:a16="http://schemas.microsoft.com/office/drawing/2014/main" id="{88E7920E-C552-AB78-9283-4B18957B63E2}"/>
              </a:ext>
            </a:extLst>
          </p:cNvPr>
          <p:cNvPicPr>
            <a:picLocks noChangeAspect="1"/>
          </p:cNvPicPr>
          <p:nvPr/>
        </p:nvPicPr>
        <p:blipFill>
          <a:blip r:embed="rId2"/>
          <a:stretch>
            <a:fillRect/>
          </a:stretch>
        </p:blipFill>
        <p:spPr>
          <a:xfrm>
            <a:off x="8964670" y="2749905"/>
            <a:ext cx="1627933" cy="489223"/>
          </a:xfrm>
          <a:prstGeom prst="rect">
            <a:avLst/>
          </a:prstGeom>
        </p:spPr>
      </p:pic>
      <p:pic>
        <p:nvPicPr>
          <p:cNvPr id="18" name="圖片 17">
            <a:extLst>
              <a:ext uri="{FF2B5EF4-FFF2-40B4-BE49-F238E27FC236}">
                <a16:creationId xmlns:a16="http://schemas.microsoft.com/office/drawing/2014/main" id="{4A560FB8-A099-8928-9759-3593A5C9B37C}"/>
              </a:ext>
            </a:extLst>
          </p:cNvPr>
          <p:cNvPicPr>
            <a:picLocks noChangeAspect="1"/>
          </p:cNvPicPr>
          <p:nvPr/>
        </p:nvPicPr>
        <p:blipFill>
          <a:blip r:embed="rId3"/>
          <a:stretch>
            <a:fillRect/>
          </a:stretch>
        </p:blipFill>
        <p:spPr>
          <a:xfrm>
            <a:off x="7147770" y="2743417"/>
            <a:ext cx="1627933" cy="486702"/>
          </a:xfrm>
          <a:prstGeom prst="rect">
            <a:avLst/>
          </a:prstGeom>
        </p:spPr>
      </p:pic>
      <p:pic>
        <p:nvPicPr>
          <p:cNvPr id="20" name="圖片 19">
            <a:extLst>
              <a:ext uri="{FF2B5EF4-FFF2-40B4-BE49-F238E27FC236}">
                <a16:creationId xmlns:a16="http://schemas.microsoft.com/office/drawing/2014/main" id="{D8B1F82F-C0B7-A1EE-51FE-85452A1BD98C}"/>
              </a:ext>
            </a:extLst>
          </p:cNvPr>
          <p:cNvPicPr>
            <a:picLocks noChangeAspect="1"/>
          </p:cNvPicPr>
          <p:nvPr/>
        </p:nvPicPr>
        <p:blipFill>
          <a:blip r:embed="rId4"/>
          <a:stretch>
            <a:fillRect/>
          </a:stretch>
        </p:blipFill>
        <p:spPr>
          <a:xfrm>
            <a:off x="1453473" y="2805635"/>
            <a:ext cx="1627932" cy="463464"/>
          </a:xfrm>
          <a:prstGeom prst="rect">
            <a:avLst/>
          </a:prstGeom>
        </p:spPr>
      </p:pic>
      <p:pic>
        <p:nvPicPr>
          <p:cNvPr id="22" name="圖片 21">
            <a:extLst>
              <a:ext uri="{FF2B5EF4-FFF2-40B4-BE49-F238E27FC236}">
                <a16:creationId xmlns:a16="http://schemas.microsoft.com/office/drawing/2014/main" id="{2797D01A-356A-04F8-D446-24DD5759CD68}"/>
              </a:ext>
            </a:extLst>
          </p:cNvPr>
          <p:cNvPicPr>
            <a:picLocks noChangeAspect="1"/>
          </p:cNvPicPr>
          <p:nvPr/>
        </p:nvPicPr>
        <p:blipFill>
          <a:blip r:embed="rId5"/>
          <a:stretch>
            <a:fillRect/>
          </a:stretch>
        </p:blipFill>
        <p:spPr>
          <a:xfrm>
            <a:off x="3372428" y="2772566"/>
            <a:ext cx="1627933" cy="496310"/>
          </a:xfrm>
          <a:prstGeom prst="rect">
            <a:avLst/>
          </a:prstGeom>
        </p:spPr>
      </p:pic>
      <p:pic>
        <p:nvPicPr>
          <p:cNvPr id="24" name="圖片 23">
            <a:extLst>
              <a:ext uri="{FF2B5EF4-FFF2-40B4-BE49-F238E27FC236}">
                <a16:creationId xmlns:a16="http://schemas.microsoft.com/office/drawing/2014/main" id="{FDAAB246-CC2E-6ED7-0E84-26A8A075E471}"/>
              </a:ext>
            </a:extLst>
          </p:cNvPr>
          <p:cNvPicPr>
            <a:picLocks noChangeAspect="1"/>
          </p:cNvPicPr>
          <p:nvPr/>
        </p:nvPicPr>
        <p:blipFill>
          <a:blip r:embed="rId6"/>
          <a:stretch>
            <a:fillRect/>
          </a:stretch>
        </p:blipFill>
        <p:spPr>
          <a:xfrm>
            <a:off x="5249671" y="2735100"/>
            <a:ext cx="1627933" cy="504895"/>
          </a:xfrm>
          <a:prstGeom prst="rect">
            <a:avLst/>
          </a:prstGeom>
        </p:spPr>
      </p:pic>
      <p:pic>
        <p:nvPicPr>
          <p:cNvPr id="26" name="圖片 25">
            <a:extLst>
              <a:ext uri="{FF2B5EF4-FFF2-40B4-BE49-F238E27FC236}">
                <a16:creationId xmlns:a16="http://schemas.microsoft.com/office/drawing/2014/main" id="{AD74F07F-E2EB-DBBF-5381-AF3E6433B5F0}"/>
              </a:ext>
            </a:extLst>
          </p:cNvPr>
          <p:cNvPicPr>
            <a:picLocks noChangeAspect="1"/>
          </p:cNvPicPr>
          <p:nvPr/>
        </p:nvPicPr>
        <p:blipFill>
          <a:blip r:embed="rId7"/>
          <a:stretch>
            <a:fillRect/>
          </a:stretch>
        </p:blipFill>
        <p:spPr>
          <a:xfrm>
            <a:off x="1453473" y="3477442"/>
            <a:ext cx="4428008" cy="824363"/>
          </a:xfrm>
          <a:prstGeom prst="rect">
            <a:avLst/>
          </a:prstGeom>
        </p:spPr>
      </p:pic>
      <p:pic>
        <p:nvPicPr>
          <p:cNvPr id="3" name="圖片 2">
            <a:extLst>
              <a:ext uri="{FF2B5EF4-FFF2-40B4-BE49-F238E27FC236}">
                <a16:creationId xmlns:a16="http://schemas.microsoft.com/office/drawing/2014/main" id="{D846A0DE-3350-3ED2-ACFD-CF29015283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9671" y="1343844"/>
            <a:ext cx="1028700" cy="438150"/>
          </a:xfrm>
          <a:prstGeom prst="rect">
            <a:avLst/>
          </a:prstGeom>
        </p:spPr>
      </p:pic>
      <p:pic>
        <p:nvPicPr>
          <p:cNvPr id="17" name="圖片 16">
            <a:extLst>
              <a:ext uri="{FF2B5EF4-FFF2-40B4-BE49-F238E27FC236}">
                <a16:creationId xmlns:a16="http://schemas.microsoft.com/office/drawing/2014/main" id="{DBF7E475-6B16-DBF3-6EF9-71745BB741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9671" y="2059503"/>
            <a:ext cx="1028700" cy="438150"/>
          </a:xfrm>
          <a:prstGeom prst="rect">
            <a:avLst/>
          </a:prstGeom>
        </p:spPr>
      </p:pic>
      <p:pic>
        <p:nvPicPr>
          <p:cNvPr id="25" name="圖片 24">
            <a:extLst>
              <a:ext uri="{FF2B5EF4-FFF2-40B4-BE49-F238E27FC236}">
                <a16:creationId xmlns:a16="http://schemas.microsoft.com/office/drawing/2014/main" id="{5B84676A-62E1-BA72-30C3-53D88187FD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4670" y="1360961"/>
            <a:ext cx="1028700" cy="438150"/>
          </a:xfrm>
          <a:prstGeom prst="rect">
            <a:avLst/>
          </a:prstGeom>
        </p:spPr>
      </p:pic>
      <p:pic>
        <p:nvPicPr>
          <p:cNvPr id="30" name="圖片 29">
            <a:extLst>
              <a:ext uri="{FF2B5EF4-FFF2-40B4-BE49-F238E27FC236}">
                <a16:creationId xmlns:a16="http://schemas.microsoft.com/office/drawing/2014/main" id="{05B40DA7-F4ED-6EAE-0621-E0D97E120E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65655" y="2055433"/>
            <a:ext cx="1028700" cy="438150"/>
          </a:xfrm>
          <a:prstGeom prst="rect">
            <a:avLst/>
          </a:prstGeom>
        </p:spPr>
      </p:pic>
      <p:pic>
        <p:nvPicPr>
          <p:cNvPr id="32" name="圖片 31">
            <a:extLst>
              <a:ext uri="{FF2B5EF4-FFF2-40B4-BE49-F238E27FC236}">
                <a16:creationId xmlns:a16="http://schemas.microsoft.com/office/drawing/2014/main" id="{FF5D0C22-E156-6490-0F11-0468F1C7DDB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47770" y="1360961"/>
            <a:ext cx="1028700" cy="438150"/>
          </a:xfrm>
          <a:prstGeom prst="rect">
            <a:avLst/>
          </a:prstGeom>
        </p:spPr>
      </p:pic>
      <p:pic>
        <p:nvPicPr>
          <p:cNvPr id="34" name="圖片 33">
            <a:extLst>
              <a:ext uri="{FF2B5EF4-FFF2-40B4-BE49-F238E27FC236}">
                <a16:creationId xmlns:a16="http://schemas.microsoft.com/office/drawing/2014/main" id="{D11BA530-1BD1-34A6-ED0E-7C8991A15E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7770" y="2055433"/>
            <a:ext cx="1028700" cy="438150"/>
          </a:xfrm>
          <a:prstGeom prst="rect">
            <a:avLst/>
          </a:prstGeom>
        </p:spPr>
      </p:pic>
      <p:pic>
        <p:nvPicPr>
          <p:cNvPr id="36" name="圖片 35">
            <a:extLst>
              <a:ext uri="{FF2B5EF4-FFF2-40B4-BE49-F238E27FC236}">
                <a16:creationId xmlns:a16="http://schemas.microsoft.com/office/drawing/2014/main" id="{32EEBE7C-0518-2CB5-949B-7A5B6005CD6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3473" y="1360961"/>
            <a:ext cx="1028700" cy="438150"/>
          </a:xfrm>
          <a:prstGeom prst="rect">
            <a:avLst/>
          </a:prstGeom>
        </p:spPr>
      </p:pic>
      <p:pic>
        <p:nvPicPr>
          <p:cNvPr id="38" name="圖片 37">
            <a:extLst>
              <a:ext uri="{FF2B5EF4-FFF2-40B4-BE49-F238E27FC236}">
                <a16:creationId xmlns:a16="http://schemas.microsoft.com/office/drawing/2014/main" id="{F6BAEC2A-2067-B777-2B9C-8B89C95D66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53473" y="2055996"/>
            <a:ext cx="1028700" cy="438150"/>
          </a:xfrm>
          <a:prstGeom prst="rect">
            <a:avLst/>
          </a:prstGeom>
        </p:spPr>
      </p:pic>
      <p:pic>
        <p:nvPicPr>
          <p:cNvPr id="40" name="圖片 39">
            <a:extLst>
              <a:ext uri="{FF2B5EF4-FFF2-40B4-BE49-F238E27FC236}">
                <a16:creationId xmlns:a16="http://schemas.microsoft.com/office/drawing/2014/main" id="{CA521BD2-5FC8-7608-2EBA-2B551379C12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51572" y="1360961"/>
            <a:ext cx="1028700" cy="438150"/>
          </a:xfrm>
          <a:prstGeom prst="rect">
            <a:avLst/>
          </a:prstGeom>
        </p:spPr>
      </p:pic>
      <p:pic>
        <p:nvPicPr>
          <p:cNvPr id="42" name="圖片 41">
            <a:extLst>
              <a:ext uri="{FF2B5EF4-FFF2-40B4-BE49-F238E27FC236}">
                <a16:creationId xmlns:a16="http://schemas.microsoft.com/office/drawing/2014/main" id="{2CF5A560-186F-DEED-35F3-1F48BBFA80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1572" y="2055996"/>
            <a:ext cx="1028700" cy="438150"/>
          </a:xfrm>
          <a:prstGeom prst="rect">
            <a:avLst/>
          </a:prstGeom>
        </p:spPr>
      </p:pic>
      <p:pic>
        <p:nvPicPr>
          <p:cNvPr id="44" name="圖片 43">
            <a:extLst>
              <a:ext uri="{FF2B5EF4-FFF2-40B4-BE49-F238E27FC236}">
                <a16:creationId xmlns:a16="http://schemas.microsoft.com/office/drawing/2014/main" id="{83844733-3122-4309-CBE6-B31742ABF97D}"/>
              </a:ext>
            </a:extLst>
          </p:cNvPr>
          <p:cNvPicPr>
            <a:picLocks noChangeAspect="1"/>
          </p:cNvPicPr>
          <p:nvPr/>
        </p:nvPicPr>
        <p:blipFill>
          <a:blip r:embed="rId18"/>
          <a:stretch>
            <a:fillRect/>
          </a:stretch>
        </p:blipFill>
        <p:spPr>
          <a:xfrm>
            <a:off x="1407215" y="4869786"/>
            <a:ext cx="8681956" cy="823615"/>
          </a:xfrm>
          <a:prstGeom prst="rect">
            <a:avLst/>
          </a:prstGeom>
        </p:spPr>
      </p:pic>
      <p:sp>
        <p:nvSpPr>
          <p:cNvPr id="2" name="文字方塊 1">
            <a:extLst>
              <a:ext uri="{FF2B5EF4-FFF2-40B4-BE49-F238E27FC236}">
                <a16:creationId xmlns:a16="http://schemas.microsoft.com/office/drawing/2014/main" id="{E0334A69-D13B-5050-435D-432436A816BA}"/>
              </a:ext>
            </a:extLst>
          </p:cNvPr>
          <p:cNvSpPr txBox="1"/>
          <p:nvPr/>
        </p:nvSpPr>
        <p:spPr>
          <a:xfrm>
            <a:off x="57580" y="2710502"/>
            <a:ext cx="1451755"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上</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垂直線</a:t>
            </a:r>
            <a:r>
              <a:rPr lang="en-US" altLang="zh-TW" sz="2000" dirty="0">
                <a:latin typeface="標楷體" panose="03000509000000000000" pitchFamily="65" charset="-120"/>
                <a:ea typeface="標楷體" panose="03000509000000000000" pitchFamily="65" charset="-120"/>
              </a:rPr>
              <a:t>)</a:t>
            </a:r>
          </a:p>
        </p:txBody>
      </p:sp>
      <p:sp>
        <p:nvSpPr>
          <p:cNvPr id="5" name="文字方塊 4">
            <a:extLst>
              <a:ext uri="{FF2B5EF4-FFF2-40B4-BE49-F238E27FC236}">
                <a16:creationId xmlns:a16="http://schemas.microsoft.com/office/drawing/2014/main" id="{2CB8D701-DE80-E5DC-C0E7-B1F020B2E87F}"/>
              </a:ext>
            </a:extLst>
          </p:cNvPr>
          <p:cNvSpPr txBox="1"/>
          <p:nvPr/>
        </p:nvSpPr>
        <p:spPr>
          <a:xfrm>
            <a:off x="54665" y="2994516"/>
            <a:ext cx="1352550"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下</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水平線</a:t>
            </a:r>
            <a:r>
              <a:rPr lang="en-US" altLang="zh-TW" sz="2000" dirty="0">
                <a:latin typeface="標楷體" panose="03000509000000000000" pitchFamily="65" charset="-120"/>
                <a:ea typeface="標楷體" panose="03000509000000000000" pitchFamily="65" charset="-120"/>
              </a:rPr>
              <a:t>)</a:t>
            </a:r>
          </a:p>
        </p:txBody>
      </p:sp>
      <p:sp>
        <p:nvSpPr>
          <p:cNvPr id="6" name="文字方塊 5">
            <a:extLst>
              <a:ext uri="{FF2B5EF4-FFF2-40B4-BE49-F238E27FC236}">
                <a16:creationId xmlns:a16="http://schemas.microsoft.com/office/drawing/2014/main" id="{C3D30145-E8AC-ADBB-E401-83E7E53811CE}"/>
              </a:ext>
            </a:extLst>
          </p:cNvPr>
          <p:cNvSpPr txBox="1"/>
          <p:nvPr/>
        </p:nvSpPr>
        <p:spPr>
          <a:xfrm>
            <a:off x="112322" y="1360961"/>
            <a:ext cx="1451755" cy="400110"/>
          </a:xfrm>
          <a:prstGeom prst="rect">
            <a:avLst/>
          </a:prstGeom>
          <a:noFill/>
        </p:spPr>
        <p:txBody>
          <a:bodyPr wrap="square" rtlCol="0">
            <a:spAutoFit/>
          </a:bodyPr>
          <a:lstStyle/>
          <a:p>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sobel_x</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FBD15105-E2CA-4497-383D-70F20391CDC3}"/>
              </a:ext>
            </a:extLst>
          </p:cNvPr>
          <p:cNvSpPr txBox="1"/>
          <p:nvPr/>
        </p:nvSpPr>
        <p:spPr>
          <a:xfrm>
            <a:off x="112322" y="2092016"/>
            <a:ext cx="1451755" cy="400110"/>
          </a:xfrm>
          <a:prstGeom prst="rect">
            <a:avLst/>
          </a:prstGeom>
          <a:noFill/>
        </p:spPr>
        <p:txBody>
          <a:bodyPr wrap="square" rtlCol="0">
            <a:spAutoFit/>
          </a:bodyPr>
          <a:lstStyle/>
          <a:p>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sobel_y</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FE8194EE-E7AD-ED57-BC81-B1F665E89FFC}"/>
              </a:ext>
            </a:extLst>
          </p:cNvPr>
          <p:cNvSpPr txBox="1"/>
          <p:nvPr/>
        </p:nvSpPr>
        <p:spPr>
          <a:xfrm>
            <a:off x="1407215" y="4378167"/>
            <a:ext cx="2538620"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太短的線會過濾掉</a:t>
            </a:r>
            <a:endParaRPr lang="en-US" altLang="zh-TW" sz="2000" dirty="0">
              <a:latin typeface="標楷體" panose="03000509000000000000" pitchFamily="65" charset="-120"/>
              <a:ea typeface="標楷體" panose="03000509000000000000" pitchFamily="65" charset="-120"/>
            </a:endParaRPr>
          </a:p>
        </p:txBody>
      </p:sp>
      <p:sp>
        <p:nvSpPr>
          <p:cNvPr id="10" name="文字方塊 9">
            <a:extLst>
              <a:ext uri="{FF2B5EF4-FFF2-40B4-BE49-F238E27FC236}">
                <a16:creationId xmlns:a16="http://schemas.microsoft.com/office/drawing/2014/main" id="{0EC64DC0-77CA-4256-F3C3-0B344C5DF242}"/>
              </a:ext>
            </a:extLst>
          </p:cNvPr>
          <p:cNvSpPr txBox="1"/>
          <p:nvPr/>
        </p:nvSpPr>
        <p:spPr>
          <a:xfrm>
            <a:off x="1423592" y="5797198"/>
            <a:ext cx="8336634"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膨脹完輸出圖片是黑的</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原因不明</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，正常化圖像範圍後有顯示出來</a:t>
            </a:r>
            <a:endParaRPr lang="en-US" altLang="zh-TW"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9735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1697FA7D-1BBA-4167-9AE3-54297FC84D68}"/>
              </a:ext>
            </a:extLst>
          </p:cNvPr>
          <p:cNvSpPr>
            <a:spLocks noGrp="1"/>
          </p:cNvSpPr>
          <p:nvPr>
            <p:ph type="subTitle" idx="1"/>
          </p:nvPr>
        </p:nvSpPr>
        <p:spPr>
          <a:xfrm>
            <a:off x="972938" y="245806"/>
            <a:ext cx="10246124" cy="5873960"/>
          </a:xfrm>
        </p:spPr>
        <p:txBody>
          <a:bodyPr>
            <a:noAutofit/>
          </a:bodyPr>
          <a:lstStyle/>
          <a:p>
            <a:pPr algn="l"/>
            <a:r>
              <a:rPr lang="zh-TW" altLang="en-US" dirty="0">
                <a:solidFill>
                  <a:schemeClr val="tx1"/>
                </a:solidFill>
                <a:latin typeface="標楷體" panose="03000509000000000000" pitchFamily="65" charset="-120"/>
                <a:ea typeface="標楷體" panose="03000509000000000000" pitchFamily="65" charset="-120"/>
              </a:rPr>
              <a:t>規格</a:t>
            </a:r>
            <a:r>
              <a:rPr lang="en-US" altLang="zh-TW" dirty="0">
                <a:solidFill>
                  <a:schemeClr val="tx1"/>
                </a:solidFill>
                <a:latin typeface="標楷體" panose="03000509000000000000" pitchFamily="65" charset="-120"/>
                <a:ea typeface="標楷體" panose="03000509000000000000" pitchFamily="65" charset="-120"/>
              </a:rPr>
              <a:t>:</a:t>
            </a: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鏡頭向下拍攝桌上的點餐卡</a:t>
            </a:r>
            <a:endParaRPr lang="en-US" altLang="zh-TW" dirty="0">
              <a:solidFill>
                <a:schemeClr val="tx1"/>
              </a:solidFill>
              <a:latin typeface="標楷體" panose="03000509000000000000" pitchFamily="65" charset="-120"/>
              <a:ea typeface="標楷體" panose="03000509000000000000" pitchFamily="65" charset="-120"/>
            </a:endParaRP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手持手機拍攝</a:t>
            </a:r>
            <a:endParaRPr lang="en-US" altLang="zh-TW" dirty="0">
              <a:solidFill>
                <a:schemeClr val="tx1"/>
              </a:solidFill>
              <a:latin typeface="標楷體" panose="03000509000000000000" pitchFamily="65" charset="-120"/>
              <a:ea typeface="標楷體" panose="03000509000000000000" pitchFamily="65" charset="-120"/>
            </a:endParaRP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計算總金額</a:t>
            </a:r>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效能</a:t>
            </a:r>
            <a:r>
              <a:rPr lang="en-US" altLang="zh-TW" dirty="0">
                <a:solidFill>
                  <a:schemeClr val="tx1"/>
                </a:solidFill>
                <a:latin typeface="標楷體" panose="03000509000000000000" pitchFamily="65" charset="-120"/>
                <a:ea typeface="標楷體" panose="03000509000000000000" pitchFamily="65" charset="-120"/>
              </a:rPr>
              <a:t>:</a:t>
            </a:r>
          </a:p>
          <a:p>
            <a:pPr algn="l"/>
            <a:r>
              <a:rPr lang="en-US" altLang="zh-TW" dirty="0">
                <a:solidFill>
                  <a:schemeClr val="tx1"/>
                </a:solidFill>
                <a:latin typeface="標楷體" panose="03000509000000000000" pitchFamily="65" charset="-120"/>
                <a:ea typeface="標楷體" panose="03000509000000000000" pitchFamily="65" charset="-120"/>
              </a:rPr>
              <a:t>	</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FPS:1s</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張</a:t>
            </a:r>
            <a:endParaRPr lang="en-US" altLang="zh-TW" dirty="0">
              <a:solidFill>
                <a:schemeClr val="tx1"/>
              </a:solidFill>
              <a:latin typeface="標楷體" panose="03000509000000000000" pitchFamily="65" charset="-120"/>
              <a:ea typeface="標楷體" panose="03000509000000000000" pitchFamily="65" charset="-120"/>
            </a:endParaRP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功耗</a:t>
            </a:r>
            <a:r>
              <a:rPr lang="en-US" altLang="zh-TW" dirty="0">
                <a:solidFill>
                  <a:schemeClr val="tx1"/>
                </a:solidFill>
                <a:latin typeface="標楷體" panose="03000509000000000000" pitchFamily="65" charset="-120"/>
                <a:ea typeface="標楷體" panose="03000509000000000000" pitchFamily="65" charset="-120"/>
              </a:rPr>
              <a:t>:unknown</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l"/>
            <a:r>
              <a:rPr lang="en-US" altLang="zh-TW" dirty="0">
                <a:solidFill>
                  <a:schemeClr val="tx1"/>
                </a:solidFill>
                <a:latin typeface="標楷體" panose="03000509000000000000" pitchFamily="65" charset="-120"/>
                <a:ea typeface="標楷體" panose="03000509000000000000" pitchFamily="65" charset="-120"/>
              </a:rPr>
              <a:t>	</a:t>
            </a:r>
            <a:r>
              <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clock rate: unknown</a:t>
            </a: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面積</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點餐卡圖像大小</a:t>
            </a:r>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介面</a:t>
            </a:r>
            <a:r>
              <a:rPr lang="en-US" altLang="zh-TW" dirty="0">
                <a:solidFill>
                  <a:schemeClr val="tx1"/>
                </a:solidFill>
                <a:latin typeface="標楷體" panose="03000509000000000000" pitchFamily="65" charset="-120"/>
                <a:ea typeface="標楷體" panose="03000509000000000000" pitchFamily="65" charset="-120"/>
              </a:rPr>
              <a:t>:</a:t>
            </a: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內部</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傳輸照片到電腦，顯示總金額</a:t>
            </a:r>
            <a:endParaRPr lang="en-US" altLang="zh-TW"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lgn="l"/>
            <a:r>
              <a:rPr lang="zh-TW" altLang="en-US" dirty="0">
                <a:solidFill>
                  <a:schemeClr val="tx1"/>
                </a:solidFill>
                <a:latin typeface="標楷體" panose="03000509000000000000" pitchFamily="65" charset="-120"/>
                <a:ea typeface="標楷體" panose="03000509000000000000" pitchFamily="65" charset="-120"/>
              </a:rPr>
              <a:t>限制</a:t>
            </a:r>
            <a:r>
              <a:rPr lang="en-US" altLang="zh-TW" dirty="0">
                <a:solidFill>
                  <a:schemeClr val="tx1"/>
                </a:solidFill>
                <a:latin typeface="標楷體" panose="03000509000000000000" pitchFamily="65" charset="-120"/>
                <a:ea typeface="標楷體" panose="03000509000000000000" pitchFamily="65" charset="-120"/>
              </a:rPr>
              <a:t>:</a:t>
            </a: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正字劃記、手機拍攝角度約</a:t>
            </a:r>
            <a:r>
              <a:rPr lang="en-US" altLang="zh-TW" dirty="0">
                <a:solidFill>
                  <a:schemeClr val="tx1"/>
                </a:solidFill>
                <a:latin typeface="標楷體" panose="03000509000000000000" pitchFamily="65" charset="-120"/>
                <a:ea typeface="標楷體" panose="03000509000000000000" pitchFamily="65" charset="-120"/>
              </a:rPr>
              <a:t>90</a:t>
            </a:r>
            <a:r>
              <a:rPr lang="zh-TW" altLang="en-US" dirty="0">
                <a:solidFill>
                  <a:schemeClr val="tx1"/>
                </a:solidFill>
                <a:latin typeface="標楷體" panose="03000509000000000000" pitchFamily="65" charset="-120"/>
                <a:ea typeface="標楷體" panose="03000509000000000000" pitchFamily="65" charset="-120"/>
              </a:rPr>
              <a:t>度、光影變化</a:t>
            </a:r>
            <a:r>
              <a:rPr lang="en-US" altLang="zh-TW" dirty="0">
                <a:solidFill>
                  <a:schemeClr val="tx1"/>
                </a:solidFill>
                <a:latin typeface="標楷體" panose="03000509000000000000" pitchFamily="65" charset="-120"/>
                <a:ea typeface="標楷體" panose="03000509000000000000" pitchFamily="65" charset="-120"/>
              </a:rPr>
              <a:t>(</a:t>
            </a:r>
            <a:r>
              <a:rPr lang="zh-TW" altLang="en-US" dirty="0">
                <a:solidFill>
                  <a:schemeClr val="tx1"/>
                </a:solidFill>
                <a:latin typeface="標楷體" panose="03000509000000000000" pitchFamily="65" charset="-120"/>
                <a:ea typeface="標楷體" panose="03000509000000000000" pitchFamily="65" charset="-120"/>
              </a:rPr>
              <a:t>恆亮、不閃爍</a:t>
            </a:r>
            <a:r>
              <a:rPr lang="en-US" altLang="zh-TW" dirty="0">
                <a:solidFill>
                  <a:schemeClr val="tx1"/>
                </a:solidFill>
                <a:latin typeface="標楷體" panose="03000509000000000000" pitchFamily="65" charset="-120"/>
                <a:ea typeface="標楷體" panose="03000509000000000000" pitchFamily="65" charset="-120"/>
              </a:rPr>
              <a:t>)</a:t>
            </a:r>
          </a:p>
          <a:p>
            <a:pPr algn="l"/>
            <a:r>
              <a:rPr lang="zh-TW" altLang="en-US" dirty="0">
                <a:solidFill>
                  <a:schemeClr val="tx1"/>
                </a:solidFill>
                <a:latin typeface="標楷體" panose="03000509000000000000" pitchFamily="65" charset="-120"/>
                <a:ea typeface="標楷體" panose="03000509000000000000" pitchFamily="65" charset="-120"/>
              </a:rPr>
              <a:t>驗收</a:t>
            </a:r>
            <a:r>
              <a:rPr lang="en-US" altLang="zh-TW" dirty="0">
                <a:solidFill>
                  <a:schemeClr val="tx1"/>
                </a:solidFill>
                <a:latin typeface="標楷體" panose="03000509000000000000" pitchFamily="65" charset="-120"/>
                <a:ea typeface="標楷體" panose="03000509000000000000" pitchFamily="65" charset="-120"/>
              </a:rPr>
              <a:t>:</a:t>
            </a:r>
          </a:p>
          <a:p>
            <a:pPr algn="l"/>
            <a:r>
              <a:rPr lang="en-US" altLang="zh-TW" dirty="0">
                <a:solidFill>
                  <a:schemeClr val="tx1"/>
                </a:solidFill>
                <a:latin typeface="標楷體" panose="03000509000000000000" pitchFamily="65" charset="-120"/>
                <a:ea typeface="標楷體" panose="03000509000000000000" pitchFamily="65" charset="-120"/>
              </a:rPr>
              <a:t>	</a:t>
            </a:r>
            <a:r>
              <a:rPr lang="zh-TW" altLang="en-US" dirty="0">
                <a:solidFill>
                  <a:schemeClr val="tx1"/>
                </a:solidFill>
                <a:latin typeface="標楷體" panose="03000509000000000000" pitchFamily="65" charset="-120"/>
                <a:ea typeface="標楷體" panose="03000509000000000000" pitchFamily="65" charset="-120"/>
              </a:rPr>
              <a:t>準備樣本測試</a:t>
            </a:r>
            <a:endParaRPr lang="en-US" altLang="zh-TW"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075625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53BF4E0-04AC-4A5B-A759-ABC654850EE4}"/>
              </a:ext>
            </a:extLst>
          </p:cNvPr>
          <p:cNvSpPr>
            <a:spLocks noGrp="1"/>
          </p:cNvSpPr>
          <p:nvPr>
            <p:ph idx="1"/>
          </p:nvPr>
        </p:nvSpPr>
        <p:spPr>
          <a:xfrm>
            <a:off x="838199" y="783640"/>
            <a:ext cx="10994813" cy="4351338"/>
          </a:xfrm>
        </p:spPr>
        <p:txBody>
          <a:bodyPr/>
          <a:lstStyle/>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功能描述</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將每一格的線條數量與那一格的價錢相乘，求單一品項的總價</a:t>
            </a:r>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函式</a:t>
            </a:r>
            <a:r>
              <a:rPr lang="en-US" altLang="zh-TW" dirty="0"/>
              <a:t>:</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calculate_total_price</a:t>
            </a:r>
            <a:r>
              <a:rPr lang="en-US" altLang="zh-TW" sz="2000" dirty="0">
                <a:latin typeface="Times New Roman" panose="02020603050405020304" pitchFamily="18" charset="0"/>
                <a:cs typeface="Times New Roman" panose="02020603050405020304" pitchFamily="18" charset="0"/>
              </a:rPr>
              <a:t>(</a:t>
            </a:r>
            <a:r>
              <a:rPr lang="en-US" altLang="zh-TW" sz="2000" dirty="0" err="1">
                <a:latin typeface="Times New Roman" panose="02020603050405020304" pitchFamily="18" charset="0"/>
                <a:cs typeface="Times New Roman" panose="02020603050405020304" pitchFamily="18" charset="0"/>
              </a:rPr>
              <a:t>all_line</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price_list</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返回值：總金額</a:t>
            </a:r>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首先，檢查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all_line</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和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price_list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兩個列表的長度是否相同，使用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zip</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函數將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all_line</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和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price_list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中的元素一一配對，然後進行乘法計算，使用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sum()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函數對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result</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列表進行求和，得到所有格子的總金額。</a:t>
            </a:r>
            <a:endParaRPr lang="zh-TW" altLang="en-US" dirty="0"/>
          </a:p>
        </p:txBody>
      </p:sp>
      <p:graphicFrame>
        <p:nvGraphicFramePr>
          <p:cNvPr id="4" name="表格 3">
            <a:extLst>
              <a:ext uri="{FF2B5EF4-FFF2-40B4-BE49-F238E27FC236}">
                <a16:creationId xmlns:a16="http://schemas.microsoft.com/office/drawing/2014/main" id="{B58365DE-8F54-4455-863F-603EFC4E3D96}"/>
              </a:ext>
            </a:extLst>
          </p:cNvPr>
          <p:cNvGraphicFramePr>
            <a:graphicFrameLocks noGrp="1"/>
          </p:cNvGraphicFramePr>
          <p:nvPr>
            <p:extLst>
              <p:ext uri="{D42A27DB-BD31-4B8C-83A1-F6EECF244321}">
                <p14:modId xmlns:p14="http://schemas.microsoft.com/office/powerpoint/2010/main" val="2928560058"/>
              </p:ext>
            </p:extLst>
          </p:nvPr>
        </p:nvGraphicFramePr>
        <p:xfrm>
          <a:off x="838198" y="1683285"/>
          <a:ext cx="9844974" cy="1556126"/>
        </p:xfrm>
        <a:graphic>
          <a:graphicData uri="http://schemas.openxmlformats.org/drawingml/2006/table">
            <a:tbl>
              <a:tblPr firstRow="1" bandRow="1">
                <a:tableStyleId>{5C22544A-7EE6-4342-B048-85BDC9FD1C3A}</a:tableStyleId>
              </a:tblPr>
              <a:tblGrid>
                <a:gridCol w="3283872">
                  <a:extLst>
                    <a:ext uri="{9D8B030D-6E8A-4147-A177-3AD203B41FA5}">
                      <a16:colId xmlns:a16="http://schemas.microsoft.com/office/drawing/2014/main" val="3504103356"/>
                    </a:ext>
                  </a:extLst>
                </a:gridCol>
                <a:gridCol w="2195689">
                  <a:extLst>
                    <a:ext uri="{9D8B030D-6E8A-4147-A177-3AD203B41FA5}">
                      <a16:colId xmlns:a16="http://schemas.microsoft.com/office/drawing/2014/main" val="2494843721"/>
                    </a:ext>
                  </a:extLst>
                </a:gridCol>
                <a:gridCol w="4365413">
                  <a:extLst>
                    <a:ext uri="{9D8B030D-6E8A-4147-A177-3AD203B41FA5}">
                      <a16:colId xmlns:a16="http://schemas.microsoft.com/office/drawing/2014/main" val="1020817961"/>
                    </a:ext>
                  </a:extLst>
                </a:gridCol>
              </a:tblGrid>
              <a:tr h="308407">
                <a:tc>
                  <a:txBody>
                    <a:bodyPr/>
                    <a:lstStyle/>
                    <a:p>
                      <a:r>
                        <a:rPr lang="zh-TW" altLang="en-US" sz="2000" dirty="0">
                          <a:latin typeface="標楷體" panose="03000509000000000000" pitchFamily="65" charset="-120"/>
                          <a:ea typeface="標楷體" panose="03000509000000000000" pitchFamily="65" charset="-120"/>
                        </a:rPr>
                        <a:t>參數</a:t>
                      </a:r>
                    </a:p>
                  </a:txBody>
                  <a:tcPr/>
                </a:tc>
                <a:tc>
                  <a:txBody>
                    <a:bodyPr/>
                    <a:lstStyle/>
                    <a:p>
                      <a:r>
                        <a:rPr lang="zh-TW" altLang="en-US" sz="2000" dirty="0">
                          <a:latin typeface="標楷體" panose="03000509000000000000" pitchFamily="65" charset="-120"/>
                          <a:ea typeface="標楷體" panose="03000509000000000000" pitchFamily="65" charset="-120"/>
                        </a:rPr>
                        <a:t>類型</a:t>
                      </a:r>
                    </a:p>
                  </a:txBody>
                  <a:tcPr/>
                </a:tc>
                <a:tc>
                  <a:txBody>
                    <a:bodyPr/>
                    <a:lstStyle/>
                    <a:p>
                      <a:r>
                        <a:rPr lang="zh-TW" altLang="en-US" sz="200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4144163088"/>
                  </a:ext>
                </a:extLst>
              </a:tr>
              <a:tr h="625896">
                <a:tc>
                  <a:txBody>
                    <a:bodyPr/>
                    <a:lstStyle/>
                    <a:p>
                      <a:r>
                        <a:rPr lang="en-US" altLang="zh-TW" sz="2000" dirty="0" err="1">
                          <a:latin typeface="Times New Roman" panose="02020603050405020304" pitchFamily="18" charset="0"/>
                          <a:cs typeface="Times New Roman" panose="02020603050405020304" pitchFamily="18" charset="0"/>
                        </a:rPr>
                        <a:t>all_line</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a:latin typeface="Times New Roman" panose="02020603050405020304" pitchFamily="18" charset="0"/>
                          <a:cs typeface="Times New Roman" panose="02020603050405020304" pitchFamily="18" charset="0"/>
                        </a:rPr>
                        <a:t>list</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每個格子中線條數量列表</a:t>
                      </a:r>
                    </a:p>
                  </a:txBody>
                  <a:tcPr/>
                </a:tc>
                <a:extLst>
                  <a:ext uri="{0D108BD9-81ED-4DB2-BD59-A6C34878D82A}">
                    <a16:rowId xmlns:a16="http://schemas.microsoft.com/office/drawing/2014/main" val="1811853703"/>
                  </a:ext>
                </a:extLst>
              </a:tr>
              <a:tr h="533990">
                <a:tc>
                  <a:txBody>
                    <a:bodyPr/>
                    <a:lstStyle/>
                    <a:p>
                      <a:r>
                        <a:rPr lang="en-US" altLang="zh-TW" sz="2000" dirty="0" err="1">
                          <a:latin typeface="Times New Roman" panose="02020603050405020304" pitchFamily="18" charset="0"/>
                          <a:cs typeface="Times New Roman" panose="02020603050405020304" pitchFamily="18" charset="0"/>
                        </a:rPr>
                        <a:t>price_list</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a:latin typeface="Times New Roman" panose="02020603050405020304" pitchFamily="18" charset="0"/>
                          <a:cs typeface="Times New Roman" panose="02020603050405020304" pitchFamily="18" charset="0"/>
                        </a:rPr>
                        <a:t>list</a:t>
                      </a:r>
                      <a:endParaRPr lang="zh-TW" altLang="en-US" sz="2000" dirty="0">
                        <a:latin typeface="Times New Roman" panose="02020603050405020304" pitchFamily="18" charset="0"/>
                        <a:cs typeface="Times New Roman" panose="02020603050405020304" pitchFamily="18" charset="0"/>
                      </a:endParaRPr>
                    </a:p>
                  </a:txBody>
                  <a:tcPr/>
                </a:tc>
                <a:tc>
                  <a:txBody>
                    <a:bodyPr/>
                    <a:lstStyle/>
                    <a:p>
                      <a:r>
                        <a:rPr lang="zh-TW" altLang="en-US" sz="1800" dirty="0">
                          <a:latin typeface="Times New Roman" panose="02020603050405020304" pitchFamily="18" charset="0"/>
                          <a:ea typeface="標楷體" panose="03000509000000000000" pitchFamily="65" charset="-120"/>
                          <a:cs typeface="Times New Roman" panose="02020603050405020304" pitchFamily="18" charset="0"/>
                        </a:rPr>
                        <a:t>每個格子的單價列表</a:t>
                      </a:r>
                    </a:p>
                  </a:txBody>
                  <a:tcPr/>
                </a:tc>
                <a:extLst>
                  <a:ext uri="{0D108BD9-81ED-4DB2-BD59-A6C34878D82A}">
                    <a16:rowId xmlns:a16="http://schemas.microsoft.com/office/drawing/2014/main" val="2399822474"/>
                  </a:ext>
                </a:extLst>
              </a:tr>
            </a:tbl>
          </a:graphicData>
        </a:graphic>
      </p:graphicFrame>
      <p:sp>
        <p:nvSpPr>
          <p:cNvPr id="5" name="標題 1">
            <a:extLst>
              <a:ext uri="{FF2B5EF4-FFF2-40B4-BE49-F238E27FC236}">
                <a16:creationId xmlns:a16="http://schemas.microsoft.com/office/drawing/2014/main" id="{876C1CB9-9DD1-4AC5-AD7A-3D93AA2F5BD3}"/>
              </a:ext>
            </a:extLst>
          </p:cNvPr>
          <p:cNvSpPr txBox="1">
            <a:spLocks/>
          </p:cNvSpPr>
          <p:nvPr/>
        </p:nvSpPr>
        <p:spPr>
          <a:xfrm>
            <a:off x="838200" y="365125"/>
            <a:ext cx="10515600" cy="9787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200" dirty="0">
              <a:latin typeface="標楷體" panose="03000509000000000000" pitchFamily="65" charset="-120"/>
              <a:ea typeface="標楷體" panose="03000509000000000000" pitchFamily="65" charset="-120"/>
            </a:endParaRPr>
          </a:p>
        </p:txBody>
      </p:sp>
      <p:sp>
        <p:nvSpPr>
          <p:cNvPr id="2" name="標題 1">
            <a:extLst>
              <a:ext uri="{FF2B5EF4-FFF2-40B4-BE49-F238E27FC236}">
                <a16:creationId xmlns:a16="http://schemas.microsoft.com/office/drawing/2014/main" id="{9D5FC994-28B2-3753-1AF1-AA8ACFD25D53}"/>
              </a:ext>
            </a:extLst>
          </p:cNvPr>
          <p:cNvSpPr>
            <a:spLocks noGrp="1"/>
          </p:cNvSpPr>
          <p:nvPr>
            <p:ph type="title"/>
          </p:nvPr>
        </p:nvSpPr>
        <p:spPr>
          <a:xfrm>
            <a:off x="0" y="-4194"/>
            <a:ext cx="10515600" cy="978719"/>
          </a:xfrm>
        </p:spPr>
        <p:txBody>
          <a:bodyPr>
            <a:noAutofit/>
          </a:bodyPr>
          <a:lstStyle/>
          <a:p>
            <a:r>
              <a:rPr lang="en-US" altLang="zh-TW" dirty="0" err="1">
                <a:latin typeface="Times New Roman" panose="02020603050405020304" pitchFamily="18" charset="0"/>
                <a:cs typeface="Times New Roman" panose="02020603050405020304" pitchFamily="18" charset="0"/>
              </a:rPr>
              <a:t>Multiply_price_amount</a:t>
            </a:r>
            <a:r>
              <a:rPr lang="zh-TW" altLang="en-US" dirty="0">
                <a:latin typeface="標楷體" panose="03000509000000000000" pitchFamily="65" charset="-120"/>
                <a:ea typeface="標楷體" panose="03000509000000000000" pitchFamily="65" charset="-120"/>
              </a:rPr>
              <a:t>計算單價並加總</a:t>
            </a:r>
            <a:br>
              <a:rPr lang="zh-TW" altLang="en-US" dirty="0">
                <a:latin typeface="標楷體" panose="03000509000000000000" pitchFamily="65" charset="-120"/>
                <a:ea typeface="標楷體" panose="03000509000000000000" pitchFamily="65" charset="-12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7" name="圖片 6">
            <a:extLst>
              <a:ext uri="{FF2B5EF4-FFF2-40B4-BE49-F238E27FC236}">
                <a16:creationId xmlns:a16="http://schemas.microsoft.com/office/drawing/2014/main" id="{2623233A-D963-CBBD-CDCA-09BCEAEC5C21}"/>
              </a:ext>
            </a:extLst>
          </p:cNvPr>
          <p:cNvPicPr>
            <a:picLocks noChangeAspect="1"/>
          </p:cNvPicPr>
          <p:nvPr/>
        </p:nvPicPr>
        <p:blipFill>
          <a:blip r:embed="rId2"/>
          <a:stretch>
            <a:fillRect/>
          </a:stretch>
        </p:blipFill>
        <p:spPr>
          <a:xfrm>
            <a:off x="1237382" y="4896974"/>
            <a:ext cx="4065273" cy="1961026"/>
          </a:xfrm>
          <a:prstGeom prst="rect">
            <a:avLst/>
          </a:prstGeom>
        </p:spPr>
      </p:pic>
    </p:spTree>
    <p:extLst>
      <p:ext uri="{BB962C8B-B14F-4D97-AF65-F5344CB8AC3E}">
        <p14:creationId xmlns:p14="http://schemas.microsoft.com/office/powerpoint/2010/main" val="5407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5337D226-D189-946B-73AA-A804B1057FE4}"/>
              </a:ext>
            </a:extLst>
          </p:cNvPr>
          <p:cNvPicPr>
            <a:picLocks noGrp="1" noChangeAspect="1"/>
          </p:cNvPicPr>
          <p:nvPr>
            <p:ph idx="1"/>
          </p:nvPr>
        </p:nvPicPr>
        <p:blipFill>
          <a:blip r:embed="rId2"/>
          <a:stretch>
            <a:fillRect/>
          </a:stretch>
        </p:blipFill>
        <p:spPr>
          <a:xfrm>
            <a:off x="677863" y="1552450"/>
            <a:ext cx="2239962" cy="4820790"/>
          </a:xfrm>
        </p:spPr>
      </p:pic>
      <p:sp>
        <p:nvSpPr>
          <p:cNvPr id="4" name="標題 1">
            <a:extLst>
              <a:ext uri="{FF2B5EF4-FFF2-40B4-BE49-F238E27FC236}">
                <a16:creationId xmlns:a16="http://schemas.microsoft.com/office/drawing/2014/main" id="{8BF593A7-A521-A823-A1A2-814FAC8C862C}"/>
              </a:ext>
            </a:extLst>
          </p:cNvPr>
          <p:cNvSpPr>
            <a:spLocks noGrp="1"/>
          </p:cNvSpPr>
          <p:nvPr>
            <p:ph type="title"/>
          </p:nvPr>
        </p:nvSpPr>
        <p:spPr>
          <a:xfrm>
            <a:off x="0" y="0"/>
            <a:ext cx="8596312" cy="1320800"/>
          </a:xfrm>
        </p:spPr>
        <p:txBody>
          <a:bodyPr>
            <a:noAutofit/>
          </a:bodyPr>
          <a:lstStyle/>
          <a:p>
            <a:r>
              <a:rPr lang="en-US" altLang="zh-TW" dirty="0" err="1">
                <a:latin typeface="Times New Roman" panose="02020603050405020304" pitchFamily="18" charset="0"/>
                <a:cs typeface="Times New Roman" panose="02020603050405020304" pitchFamily="18" charset="0"/>
              </a:rPr>
              <a:t>Multiply_price_amount</a:t>
            </a:r>
            <a:r>
              <a:rPr lang="zh-TW" altLang="en-US" dirty="0">
                <a:latin typeface="標楷體" panose="03000509000000000000" pitchFamily="65" charset="-120"/>
                <a:ea typeface="標楷體" panose="03000509000000000000" pitchFamily="65" charset="-120"/>
              </a:rPr>
              <a:t>計算單價並加總</a:t>
            </a:r>
            <a:br>
              <a:rPr lang="zh-TW" altLang="en-US" dirty="0">
                <a:latin typeface="標楷體" panose="03000509000000000000" pitchFamily="65" charset="-120"/>
                <a:ea typeface="標楷體" panose="03000509000000000000" pitchFamily="65" charset="-120"/>
              </a:rPr>
            </a:b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1B381C84-284F-92C0-6726-7FD9C774D026}"/>
              </a:ext>
            </a:extLst>
          </p:cNvPr>
          <p:cNvPicPr>
            <a:picLocks noChangeAspect="1"/>
          </p:cNvPicPr>
          <p:nvPr/>
        </p:nvPicPr>
        <p:blipFill>
          <a:blip r:embed="rId3"/>
          <a:stretch>
            <a:fillRect/>
          </a:stretch>
        </p:blipFill>
        <p:spPr>
          <a:xfrm>
            <a:off x="3613754" y="1552450"/>
            <a:ext cx="1362265" cy="314369"/>
          </a:xfrm>
          <a:prstGeom prst="rect">
            <a:avLst/>
          </a:prstGeom>
        </p:spPr>
      </p:pic>
    </p:spTree>
    <p:extLst>
      <p:ext uri="{BB962C8B-B14F-4D97-AF65-F5344CB8AC3E}">
        <p14:creationId xmlns:p14="http://schemas.microsoft.com/office/powerpoint/2010/main" val="4133343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74CF12-B2FC-C6BF-8D11-416D60D3A8E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測試</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內容版面配置區 4">
            <a:extLst>
              <a:ext uri="{FF2B5EF4-FFF2-40B4-BE49-F238E27FC236}">
                <a16:creationId xmlns:a16="http://schemas.microsoft.com/office/drawing/2014/main" id="{24805AC6-1284-BC1B-7B4C-C4700A487F4B}"/>
              </a:ext>
            </a:extLst>
          </p:cNvPr>
          <p:cNvPicPr>
            <a:picLocks noGrp="1" noChangeAspect="1"/>
          </p:cNvPicPr>
          <p:nvPr>
            <p:ph idx="1"/>
          </p:nvPr>
        </p:nvPicPr>
        <p:blipFill>
          <a:blip r:embed="rId2"/>
          <a:stretch>
            <a:fillRect/>
          </a:stretch>
        </p:blipFill>
        <p:spPr>
          <a:xfrm>
            <a:off x="382180" y="1270000"/>
            <a:ext cx="2440531" cy="5168699"/>
          </a:xfrm>
        </p:spPr>
      </p:pic>
      <p:sp>
        <p:nvSpPr>
          <p:cNvPr id="7" name="文字方塊 6">
            <a:extLst>
              <a:ext uri="{FF2B5EF4-FFF2-40B4-BE49-F238E27FC236}">
                <a16:creationId xmlns:a16="http://schemas.microsoft.com/office/drawing/2014/main" id="{329DBFCB-9266-BC08-442D-8F9C2E274F5D}"/>
              </a:ext>
            </a:extLst>
          </p:cNvPr>
          <p:cNvSpPr txBox="1"/>
          <p:nvPr/>
        </p:nvSpPr>
        <p:spPr>
          <a:xfrm>
            <a:off x="7911725" y="563569"/>
            <a:ext cx="4354637" cy="1938992"/>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先對中間大格子部分測試辨識</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第一段直線數量為垂直線</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第二段直線數量為水平線</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第三段表示第幾格</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對應中間圖片</a:t>
            </a:r>
            <a:r>
              <a:rPr lang="en-US" altLang="zh-TW" sz="2000" dirty="0">
                <a:latin typeface="標楷體" panose="03000509000000000000" pitchFamily="65" charset="-120"/>
                <a:ea typeface="標楷體" panose="03000509000000000000" pitchFamily="65" charset="-120"/>
              </a:rPr>
              <a:t>)</a:t>
            </a: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第四段為垂直水平總共幾條</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p:txBody>
      </p:sp>
      <p:pic>
        <p:nvPicPr>
          <p:cNvPr id="9" name="圖片 8">
            <a:extLst>
              <a:ext uri="{FF2B5EF4-FFF2-40B4-BE49-F238E27FC236}">
                <a16:creationId xmlns:a16="http://schemas.microsoft.com/office/drawing/2014/main" id="{F1ECCDC1-9989-D7DE-0B64-2327254CC52A}"/>
              </a:ext>
            </a:extLst>
          </p:cNvPr>
          <p:cNvPicPr>
            <a:picLocks noChangeAspect="1"/>
          </p:cNvPicPr>
          <p:nvPr/>
        </p:nvPicPr>
        <p:blipFill>
          <a:blip r:embed="rId3"/>
          <a:stretch>
            <a:fillRect/>
          </a:stretch>
        </p:blipFill>
        <p:spPr>
          <a:xfrm>
            <a:off x="6298039" y="657087"/>
            <a:ext cx="1613686" cy="882485"/>
          </a:xfrm>
          <a:prstGeom prst="rect">
            <a:avLst/>
          </a:prstGeom>
        </p:spPr>
      </p:pic>
      <p:pic>
        <p:nvPicPr>
          <p:cNvPr id="11" name="圖片 10">
            <a:extLst>
              <a:ext uri="{FF2B5EF4-FFF2-40B4-BE49-F238E27FC236}">
                <a16:creationId xmlns:a16="http://schemas.microsoft.com/office/drawing/2014/main" id="{F4A5732C-D29B-F21E-1892-D24D0CD05A54}"/>
              </a:ext>
            </a:extLst>
          </p:cNvPr>
          <p:cNvPicPr>
            <a:picLocks noChangeAspect="1"/>
          </p:cNvPicPr>
          <p:nvPr/>
        </p:nvPicPr>
        <p:blipFill>
          <a:blip r:embed="rId4"/>
          <a:stretch>
            <a:fillRect/>
          </a:stretch>
        </p:blipFill>
        <p:spPr>
          <a:xfrm>
            <a:off x="6288959" y="1755011"/>
            <a:ext cx="1613687" cy="890890"/>
          </a:xfrm>
          <a:prstGeom prst="rect">
            <a:avLst/>
          </a:prstGeom>
        </p:spPr>
      </p:pic>
      <p:pic>
        <p:nvPicPr>
          <p:cNvPr id="13" name="圖片 12">
            <a:extLst>
              <a:ext uri="{FF2B5EF4-FFF2-40B4-BE49-F238E27FC236}">
                <a16:creationId xmlns:a16="http://schemas.microsoft.com/office/drawing/2014/main" id="{7A62AA28-B762-8685-6813-8BF2677F9A32}"/>
              </a:ext>
            </a:extLst>
          </p:cNvPr>
          <p:cNvPicPr>
            <a:picLocks noChangeAspect="1"/>
          </p:cNvPicPr>
          <p:nvPr/>
        </p:nvPicPr>
        <p:blipFill>
          <a:blip r:embed="rId5"/>
          <a:stretch>
            <a:fillRect/>
          </a:stretch>
        </p:blipFill>
        <p:spPr>
          <a:xfrm>
            <a:off x="6241306" y="2867847"/>
            <a:ext cx="1670419" cy="890890"/>
          </a:xfrm>
          <a:prstGeom prst="rect">
            <a:avLst/>
          </a:prstGeom>
        </p:spPr>
      </p:pic>
      <p:pic>
        <p:nvPicPr>
          <p:cNvPr id="15" name="圖片 14">
            <a:extLst>
              <a:ext uri="{FF2B5EF4-FFF2-40B4-BE49-F238E27FC236}">
                <a16:creationId xmlns:a16="http://schemas.microsoft.com/office/drawing/2014/main" id="{C43B7451-C373-BE6A-35C4-309446D2F3B7}"/>
              </a:ext>
            </a:extLst>
          </p:cNvPr>
          <p:cNvPicPr>
            <a:picLocks noChangeAspect="1"/>
          </p:cNvPicPr>
          <p:nvPr/>
        </p:nvPicPr>
        <p:blipFill>
          <a:blip r:embed="rId6"/>
          <a:stretch>
            <a:fillRect/>
          </a:stretch>
        </p:blipFill>
        <p:spPr>
          <a:xfrm>
            <a:off x="6241306" y="5087012"/>
            <a:ext cx="1613687" cy="890890"/>
          </a:xfrm>
          <a:prstGeom prst="rect">
            <a:avLst/>
          </a:prstGeom>
        </p:spPr>
      </p:pic>
      <p:pic>
        <p:nvPicPr>
          <p:cNvPr id="17" name="圖片 16">
            <a:extLst>
              <a:ext uri="{FF2B5EF4-FFF2-40B4-BE49-F238E27FC236}">
                <a16:creationId xmlns:a16="http://schemas.microsoft.com/office/drawing/2014/main" id="{F016819B-3071-2B03-D4CE-58F2C1CE9CF2}"/>
              </a:ext>
            </a:extLst>
          </p:cNvPr>
          <p:cNvPicPr>
            <a:picLocks noChangeAspect="1"/>
          </p:cNvPicPr>
          <p:nvPr/>
        </p:nvPicPr>
        <p:blipFill>
          <a:blip r:embed="rId7"/>
          <a:stretch>
            <a:fillRect/>
          </a:stretch>
        </p:blipFill>
        <p:spPr>
          <a:xfrm>
            <a:off x="6241306" y="3980683"/>
            <a:ext cx="1661340" cy="895229"/>
          </a:xfrm>
          <a:prstGeom prst="rect">
            <a:avLst/>
          </a:prstGeom>
        </p:spPr>
      </p:pic>
      <p:sp>
        <p:nvSpPr>
          <p:cNvPr id="3" name="矩形 2">
            <a:extLst>
              <a:ext uri="{FF2B5EF4-FFF2-40B4-BE49-F238E27FC236}">
                <a16:creationId xmlns:a16="http://schemas.microsoft.com/office/drawing/2014/main" id="{D458384B-14F9-5989-8F2C-E781CF1B2AA3}"/>
              </a:ext>
            </a:extLst>
          </p:cNvPr>
          <p:cNvSpPr/>
          <p:nvPr/>
        </p:nvSpPr>
        <p:spPr>
          <a:xfrm>
            <a:off x="430372" y="2916842"/>
            <a:ext cx="2372083" cy="267115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F300B243-63C2-5AE2-028F-877FD2FCC1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0566" y="7730"/>
            <a:ext cx="3202885" cy="6782580"/>
          </a:xfrm>
          <a:prstGeom prst="rect">
            <a:avLst/>
          </a:prstGeom>
        </p:spPr>
      </p:pic>
      <p:pic>
        <p:nvPicPr>
          <p:cNvPr id="12" name="圖片 11">
            <a:extLst>
              <a:ext uri="{FF2B5EF4-FFF2-40B4-BE49-F238E27FC236}">
                <a16:creationId xmlns:a16="http://schemas.microsoft.com/office/drawing/2014/main" id="{24BD06C9-4C66-8D6C-979F-B3FEDB937DAB}"/>
              </a:ext>
            </a:extLst>
          </p:cNvPr>
          <p:cNvPicPr>
            <a:picLocks noChangeAspect="1"/>
          </p:cNvPicPr>
          <p:nvPr/>
        </p:nvPicPr>
        <p:blipFill>
          <a:blip r:embed="rId9"/>
          <a:stretch>
            <a:fillRect/>
          </a:stretch>
        </p:blipFill>
        <p:spPr>
          <a:xfrm>
            <a:off x="8151779" y="5463480"/>
            <a:ext cx="2448267" cy="514422"/>
          </a:xfrm>
          <a:prstGeom prst="rect">
            <a:avLst/>
          </a:prstGeom>
        </p:spPr>
      </p:pic>
    </p:spTree>
    <p:extLst>
      <p:ext uri="{BB962C8B-B14F-4D97-AF65-F5344CB8AC3E}">
        <p14:creationId xmlns:p14="http://schemas.microsoft.com/office/powerpoint/2010/main" val="3336306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8CD4B7-7CB9-360B-6B40-FB63C917B35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cs typeface="Times New Roman" panose="02020603050405020304" pitchFamily="18" charset="0"/>
              </a:rPr>
              <a:t>測試</a:t>
            </a:r>
            <a:r>
              <a:rPr lang="en-US" altLang="zh-TW" dirty="0">
                <a:latin typeface="Times New Roman" panose="02020603050405020304" pitchFamily="18" charset="0"/>
                <a:cs typeface="Times New Roman" panose="02020603050405020304" pitchFamily="18" charset="0"/>
              </a:rPr>
              <a:t>2</a:t>
            </a:r>
            <a:endParaRPr lang="zh-TW" altLang="en-US" dirty="0">
              <a:latin typeface="Times New Roman" panose="02020603050405020304" pitchFamily="18" charset="0"/>
              <a:cs typeface="Times New Roman" panose="02020603050405020304" pitchFamily="18" charset="0"/>
            </a:endParaRPr>
          </a:p>
        </p:txBody>
      </p:sp>
      <p:pic>
        <p:nvPicPr>
          <p:cNvPr id="5" name="內容版面配置區 4">
            <a:extLst>
              <a:ext uri="{FF2B5EF4-FFF2-40B4-BE49-F238E27FC236}">
                <a16:creationId xmlns:a16="http://schemas.microsoft.com/office/drawing/2014/main" id="{DEA951AD-A8C4-200C-77DD-61108A2F8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3" y="1270000"/>
            <a:ext cx="2463431" cy="5216680"/>
          </a:xfrm>
        </p:spPr>
      </p:pic>
      <p:pic>
        <p:nvPicPr>
          <p:cNvPr id="11" name="圖片 10">
            <a:extLst>
              <a:ext uri="{FF2B5EF4-FFF2-40B4-BE49-F238E27FC236}">
                <a16:creationId xmlns:a16="http://schemas.microsoft.com/office/drawing/2014/main" id="{403E4099-0DFE-9692-7AE3-60DA23FDA82F}"/>
              </a:ext>
            </a:extLst>
          </p:cNvPr>
          <p:cNvPicPr>
            <a:picLocks noChangeAspect="1"/>
          </p:cNvPicPr>
          <p:nvPr/>
        </p:nvPicPr>
        <p:blipFill>
          <a:blip r:embed="rId3"/>
          <a:stretch>
            <a:fillRect/>
          </a:stretch>
        </p:blipFill>
        <p:spPr>
          <a:xfrm>
            <a:off x="3470903" y="708579"/>
            <a:ext cx="1488098" cy="853698"/>
          </a:xfrm>
          <a:prstGeom prst="rect">
            <a:avLst/>
          </a:prstGeom>
        </p:spPr>
      </p:pic>
      <p:pic>
        <p:nvPicPr>
          <p:cNvPr id="13" name="圖片 12">
            <a:extLst>
              <a:ext uri="{FF2B5EF4-FFF2-40B4-BE49-F238E27FC236}">
                <a16:creationId xmlns:a16="http://schemas.microsoft.com/office/drawing/2014/main" id="{8977DCD0-D14A-1486-46AB-30E5A56B440E}"/>
              </a:ext>
            </a:extLst>
          </p:cNvPr>
          <p:cNvPicPr>
            <a:picLocks noChangeAspect="1"/>
          </p:cNvPicPr>
          <p:nvPr/>
        </p:nvPicPr>
        <p:blipFill>
          <a:blip r:embed="rId4"/>
          <a:stretch>
            <a:fillRect/>
          </a:stretch>
        </p:blipFill>
        <p:spPr>
          <a:xfrm>
            <a:off x="3445449" y="1735818"/>
            <a:ext cx="1510013" cy="837157"/>
          </a:xfrm>
          <a:prstGeom prst="rect">
            <a:avLst/>
          </a:prstGeom>
        </p:spPr>
      </p:pic>
      <p:pic>
        <p:nvPicPr>
          <p:cNvPr id="14" name="圖片 13">
            <a:extLst>
              <a:ext uri="{FF2B5EF4-FFF2-40B4-BE49-F238E27FC236}">
                <a16:creationId xmlns:a16="http://schemas.microsoft.com/office/drawing/2014/main" id="{72E62A69-0651-E543-A86B-00073DC2A9FC}"/>
              </a:ext>
            </a:extLst>
          </p:cNvPr>
          <p:cNvPicPr>
            <a:picLocks noChangeAspect="1"/>
          </p:cNvPicPr>
          <p:nvPr/>
        </p:nvPicPr>
        <p:blipFill>
          <a:blip r:embed="rId5"/>
          <a:stretch>
            <a:fillRect/>
          </a:stretch>
        </p:blipFill>
        <p:spPr>
          <a:xfrm>
            <a:off x="3411796" y="2700316"/>
            <a:ext cx="1543665" cy="844192"/>
          </a:xfrm>
          <a:prstGeom prst="rect">
            <a:avLst/>
          </a:prstGeom>
        </p:spPr>
      </p:pic>
      <p:pic>
        <p:nvPicPr>
          <p:cNvPr id="15" name="圖片 14">
            <a:extLst>
              <a:ext uri="{FF2B5EF4-FFF2-40B4-BE49-F238E27FC236}">
                <a16:creationId xmlns:a16="http://schemas.microsoft.com/office/drawing/2014/main" id="{320A26DE-D9B7-E4E6-0D96-54E51767654A}"/>
              </a:ext>
            </a:extLst>
          </p:cNvPr>
          <p:cNvPicPr>
            <a:picLocks noChangeAspect="1"/>
          </p:cNvPicPr>
          <p:nvPr/>
        </p:nvPicPr>
        <p:blipFill>
          <a:blip r:embed="rId6"/>
          <a:stretch>
            <a:fillRect/>
          </a:stretch>
        </p:blipFill>
        <p:spPr>
          <a:xfrm>
            <a:off x="3411796" y="3671849"/>
            <a:ext cx="1543665" cy="852232"/>
          </a:xfrm>
          <a:prstGeom prst="rect">
            <a:avLst/>
          </a:prstGeom>
        </p:spPr>
      </p:pic>
      <p:pic>
        <p:nvPicPr>
          <p:cNvPr id="16" name="圖片 15">
            <a:extLst>
              <a:ext uri="{FF2B5EF4-FFF2-40B4-BE49-F238E27FC236}">
                <a16:creationId xmlns:a16="http://schemas.microsoft.com/office/drawing/2014/main" id="{506755E8-A3FE-0FB8-CBD7-2A165211BF48}"/>
              </a:ext>
            </a:extLst>
          </p:cNvPr>
          <p:cNvPicPr>
            <a:picLocks noChangeAspect="1"/>
          </p:cNvPicPr>
          <p:nvPr/>
        </p:nvPicPr>
        <p:blipFill>
          <a:blip r:embed="rId7"/>
          <a:stretch>
            <a:fillRect/>
          </a:stretch>
        </p:blipFill>
        <p:spPr>
          <a:xfrm>
            <a:off x="3400866" y="4651422"/>
            <a:ext cx="1576280" cy="840683"/>
          </a:xfrm>
          <a:prstGeom prst="rect">
            <a:avLst/>
          </a:prstGeom>
        </p:spPr>
      </p:pic>
      <p:pic>
        <p:nvPicPr>
          <p:cNvPr id="17" name="圖片 16">
            <a:extLst>
              <a:ext uri="{FF2B5EF4-FFF2-40B4-BE49-F238E27FC236}">
                <a16:creationId xmlns:a16="http://schemas.microsoft.com/office/drawing/2014/main" id="{614879C3-B661-1464-2A57-679BD6DC05F5}"/>
              </a:ext>
            </a:extLst>
          </p:cNvPr>
          <p:cNvPicPr>
            <a:picLocks noChangeAspect="1"/>
          </p:cNvPicPr>
          <p:nvPr/>
        </p:nvPicPr>
        <p:blipFill>
          <a:blip r:embed="rId8"/>
          <a:stretch>
            <a:fillRect/>
          </a:stretch>
        </p:blipFill>
        <p:spPr>
          <a:xfrm>
            <a:off x="3405544" y="5630996"/>
            <a:ext cx="1549917" cy="855684"/>
          </a:xfrm>
          <a:prstGeom prst="rect">
            <a:avLst/>
          </a:prstGeom>
        </p:spPr>
      </p:pic>
      <p:pic>
        <p:nvPicPr>
          <p:cNvPr id="18" name="圖片 17">
            <a:extLst>
              <a:ext uri="{FF2B5EF4-FFF2-40B4-BE49-F238E27FC236}">
                <a16:creationId xmlns:a16="http://schemas.microsoft.com/office/drawing/2014/main" id="{72C6E73D-3F23-AC1C-920C-930E71C378DB}"/>
              </a:ext>
            </a:extLst>
          </p:cNvPr>
          <p:cNvPicPr>
            <a:picLocks noChangeAspect="1"/>
          </p:cNvPicPr>
          <p:nvPr/>
        </p:nvPicPr>
        <p:blipFill>
          <a:blip r:embed="rId9"/>
          <a:stretch>
            <a:fillRect/>
          </a:stretch>
        </p:blipFill>
        <p:spPr>
          <a:xfrm>
            <a:off x="5266047" y="745080"/>
            <a:ext cx="1488098" cy="801876"/>
          </a:xfrm>
          <a:prstGeom prst="rect">
            <a:avLst/>
          </a:prstGeom>
        </p:spPr>
      </p:pic>
      <p:pic>
        <p:nvPicPr>
          <p:cNvPr id="20" name="圖片 19">
            <a:extLst>
              <a:ext uri="{FF2B5EF4-FFF2-40B4-BE49-F238E27FC236}">
                <a16:creationId xmlns:a16="http://schemas.microsoft.com/office/drawing/2014/main" id="{9D3F0AC9-EB10-8551-76CF-DB9B0F53E672}"/>
              </a:ext>
            </a:extLst>
          </p:cNvPr>
          <p:cNvPicPr>
            <a:picLocks noChangeAspect="1"/>
          </p:cNvPicPr>
          <p:nvPr/>
        </p:nvPicPr>
        <p:blipFill>
          <a:blip r:embed="rId10"/>
          <a:stretch>
            <a:fillRect/>
          </a:stretch>
        </p:blipFill>
        <p:spPr>
          <a:xfrm>
            <a:off x="5266048" y="1735818"/>
            <a:ext cx="1488098" cy="812421"/>
          </a:xfrm>
          <a:prstGeom prst="rect">
            <a:avLst/>
          </a:prstGeom>
        </p:spPr>
      </p:pic>
      <p:pic>
        <p:nvPicPr>
          <p:cNvPr id="22" name="圖片 21">
            <a:extLst>
              <a:ext uri="{FF2B5EF4-FFF2-40B4-BE49-F238E27FC236}">
                <a16:creationId xmlns:a16="http://schemas.microsoft.com/office/drawing/2014/main" id="{78E55DCD-4A84-D521-BAE2-CCCE4C145F41}"/>
              </a:ext>
            </a:extLst>
          </p:cNvPr>
          <p:cNvPicPr>
            <a:picLocks noChangeAspect="1"/>
          </p:cNvPicPr>
          <p:nvPr/>
        </p:nvPicPr>
        <p:blipFill>
          <a:blip r:embed="rId11"/>
          <a:stretch>
            <a:fillRect/>
          </a:stretch>
        </p:blipFill>
        <p:spPr>
          <a:xfrm>
            <a:off x="5259837" y="2700317"/>
            <a:ext cx="1543666" cy="809668"/>
          </a:xfrm>
          <a:prstGeom prst="rect">
            <a:avLst/>
          </a:prstGeom>
        </p:spPr>
      </p:pic>
      <p:pic>
        <p:nvPicPr>
          <p:cNvPr id="24" name="圖片 23">
            <a:extLst>
              <a:ext uri="{FF2B5EF4-FFF2-40B4-BE49-F238E27FC236}">
                <a16:creationId xmlns:a16="http://schemas.microsoft.com/office/drawing/2014/main" id="{96BD1549-4696-1B21-0BE3-13A57361070E}"/>
              </a:ext>
            </a:extLst>
          </p:cNvPr>
          <p:cNvPicPr>
            <a:picLocks noChangeAspect="1"/>
          </p:cNvPicPr>
          <p:nvPr/>
        </p:nvPicPr>
        <p:blipFill>
          <a:blip r:embed="rId12"/>
          <a:stretch>
            <a:fillRect/>
          </a:stretch>
        </p:blipFill>
        <p:spPr>
          <a:xfrm>
            <a:off x="5272373" y="3671849"/>
            <a:ext cx="1543665" cy="856694"/>
          </a:xfrm>
          <a:prstGeom prst="rect">
            <a:avLst/>
          </a:prstGeom>
        </p:spPr>
      </p:pic>
      <p:sp>
        <p:nvSpPr>
          <p:cNvPr id="27" name="文字方塊 26">
            <a:extLst>
              <a:ext uri="{FF2B5EF4-FFF2-40B4-BE49-F238E27FC236}">
                <a16:creationId xmlns:a16="http://schemas.microsoft.com/office/drawing/2014/main" id="{F50773C5-4D64-D921-A9D1-A0B2BCB9FC3E}"/>
              </a:ext>
            </a:extLst>
          </p:cNvPr>
          <p:cNvSpPr txBox="1"/>
          <p:nvPr/>
        </p:nvSpPr>
        <p:spPr>
          <a:xfrm>
            <a:off x="7081399" y="1222514"/>
            <a:ext cx="3505155" cy="707886"/>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小格子也試一試</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B36C2211-7CE1-FBAA-D066-67E3AB1BDCC9}"/>
              </a:ext>
            </a:extLst>
          </p:cNvPr>
          <p:cNvPicPr>
            <a:picLocks noChangeAspect="1"/>
          </p:cNvPicPr>
          <p:nvPr/>
        </p:nvPicPr>
        <p:blipFill>
          <a:blip r:embed="rId13"/>
          <a:stretch>
            <a:fillRect/>
          </a:stretch>
        </p:blipFill>
        <p:spPr>
          <a:xfrm>
            <a:off x="5259837" y="4996736"/>
            <a:ext cx="2467319" cy="495369"/>
          </a:xfrm>
          <a:prstGeom prst="rect">
            <a:avLst/>
          </a:prstGeom>
        </p:spPr>
      </p:pic>
    </p:spTree>
    <p:extLst>
      <p:ext uri="{BB962C8B-B14F-4D97-AF65-F5344CB8AC3E}">
        <p14:creationId xmlns:p14="http://schemas.microsoft.com/office/powerpoint/2010/main" val="225745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5D710-7BA4-2AE5-295B-F0B2D49E6A3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測試</a:t>
            </a:r>
            <a:r>
              <a:rPr lang="en-US" altLang="zh-TW" dirty="0">
                <a:latin typeface="Times New Roman" panose="02020603050405020304" pitchFamily="18" charset="0"/>
                <a:cs typeface="Times New Roman" panose="02020603050405020304" pitchFamily="18" charset="0"/>
              </a:rPr>
              <a:t>3</a:t>
            </a:r>
            <a:endParaRPr lang="zh-TW" altLang="en-US" dirty="0">
              <a:latin typeface="Times New Roman" panose="02020603050405020304" pitchFamily="18" charset="0"/>
              <a:cs typeface="Times New Roman" panose="02020603050405020304" pitchFamily="18" charset="0"/>
            </a:endParaRPr>
          </a:p>
        </p:txBody>
      </p:sp>
      <p:pic>
        <p:nvPicPr>
          <p:cNvPr id="5" name="內容版面配置區 4">
            <a:extLst>
              <a:ext uri="{FF2B5EF4-FFF2-40B4-BE49-F238E27FC236}">
                <a16:creationId xmlns:a16="http://schemas.microsoft.com/office/drawing/2014/main" id="{43316489-4BA2-A4C5-6336-282DD58181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270000"/>
            <a:ext cx="2413736" cy="5111443"/>
          </a:xfrm>
        </p:spPr>
      </p:pic>
      <p:pic>
        <p:nvPicPr>
          <p:cNvPr id="7" name="圖片 6">
            <a:extLst>
              <a:ext uri="{FF2B5EF4-FFF2-40B4-BE49-F238E27FC236}">
                <a16:creationId xmlns:a16="http://schemas.microsoft.com/office/drawing/2014/main" id="{4799D077-C9F2-2085-EE21-4F3F3F12F9D6}"/>
              </a:ext>
            </a:extLst>
          </p:cNvPr>
          <p:cNvPicPr>
            <a:picLocks noChangeAspect="1"/>
          </p:cNvPicPr>
          <p:nvPr/>
        </p:nvPicPr>
        <p:blipFill>
          <a:blip r:embed="rId3"/>
          <a:stretch>
            <a:fillRect/>
          </a:stretch>
        </p:blipFill>
        <p:spPr>
          <a:xfrm>
            <a:off x="3492232" y="1270000"/>
            <a:ext cx="1848108" cy="990738"/>
          </a:xfrm>
          <a:prstGeom prst="rect">
            <a:avLst/>
          </a:prstGeom>
        </p:spPr>
      </p:pic>
      <p:pic>
        <p:nvPicPr>
          <p:cNvPr id="9" name="圖片 8">
            <a:extLst>
              <a:ext uri="{FF2B5EF4-FFF2-40B4-BE49-F238E27FC236}">
                <a16:creationId xmlns:a16="http://schemas.microsoft.com/office/drawing/2014/main" id="{EC8B472A-CC0F-6F64-9F1E-343870ACD9C5}"/>
              </a:ext>
            </a:extLst>
          </p:cNvPr>
          <p:cNvPicPr>
            <a:picLocks noChangeAspect="1"/>
          </p:cNvPicPr>
          <p:nvPr/>
        </p:nvPicPr>
        <p:blipFill>
          <a:blip r:embed="rId4"/>
          <a:stretch>
            <a:fillRect/>
          </a:stretch>
        </p:blipFill>
        <p:spPr>
          <a:xfrm>
            <a:off x="3492232" y="2590800"/>
            <a:ext cx="1800476" cy="981212"/>
          </a:xfrm>
          <a:prstGeom prst="rect">
            <a:avLst/>
          </a:prstGeom>
        </p:spPr>
      </p:pic>
      <p:pic>
        <p:nvPicPr>
          <p:cNvPr id="11" name="圖片 10">
            <a:extLst>
              <a:ext uri="{FF2B5EF4-FFF2-40B4-BE49-F238E27FC236}">
                <a16:creationId xmlns:a16="http://schemas.microsoft.com/office/drawing/2014/main" id="{D0071FC1-55F4-C4B6-A8F0-2ABD5A127475}"/>
              </a:ext>
            </a:extLst>
          </p:cNvPr>
          <p:cNvPicPr>
            <a:picLocks noChangeAspect="1"/>
          </p:cNvPicPr>
          <p:nvPr/>
        </p:nvPicPr>
        <p:blipFill>
          <a:blip r:embed="rId5"/>
          <a:stretch>
            <a:fillRect/>
          </a:stretch>
        </p:blipFill>
        <p:spPr>
          <a:xfrm>
            <a:off x="3458889" y="3908284"/>
            <a:ext cx="1867161" cy="1019317"/>
          </a:xfrm>
          <a:prstGeom prst="rect">
            <a:avLst/>
          </a:prstGeom>
        </p:spPr>
      </p:pic>
      <p:sp>
        <p:nvSpPr>
          <p:cNvPr id="14" name="文字方塊 13">
            <a:extLst>
              <a:ext uri="{FF2B5EF4-FFF2-40B4-BE49-F238E27FC236}">
                <a16:creationId xmlns:a16="http://schemas.microsoft.com/office/drawing/2014/main" id="{D64E83F5-D300-E3A2-1739-388671E4958E}"/>
              </a:ext>
            </a:extLst>
          </p:cNvPr>
          <p:cNvSpPr txBox="1"/>
          <p:nvPr/>
        </p:nvSpPr>
        <p:spPr>
          <a:xfrm>
            <a:off x="5551319" y="1242391"/>
            <a:ext cx="3505155" cy="400110"/>
          </a:xfrm>
          <a:prstGeom prst="rect">
            <a:avLst/>
          </a:prstGeom>
          <a:noFill/>
        </p:spPr>
        <p:txBody>
          <a:bodyPr wrap="square" rtlCol="0">
            <a:spAutoFit/>
          </a:bodyPr>
          <a:lstStyle/>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正字亂畫</a:t>
            </a:r>
            <a:endParaRPr lang="en-US" altLang="zh-TW" sz="2000"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83D10C40-317C-9B8F-9AFE-E9B22A673589}"/>
              </a:ext>
            </a:extLst>
          </p:cNvPr>
          <p:cNvPicPr>
            <a:picLocks noChangeAspect="1"/>
          </p:cNvPicPr>
          <p:nvPr/>
        </p:nvPicPr>
        <p:blipFill>
          <a:blip r:embed="rId6"/>
          <a:stretch>
            <a:fillRect/>
          </a:stretch>
        </p:blipFill>
        <p:spPr>
          <a:xfrm>
            <a:off x="5551319" y="4394127"/>
            <a:ext cx="2476846" cy="533474"/>
          </a:xfrm>
          <a:prstGeom prst="rect">
            <a:avLst/>
          </a:prstGeom>
        </p:spPr>
      </p:pic>
    </p:spTree>
    <p:extLst>
      <p:ext uri="{BB962C8B-B14F-4D97-AF65-F5344CB8AC3E}">
        <p14:creationId xmlns:p14="http://schemas.microsoft.com/office/powerpoint/2010/main" val="242557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F5BF5-34D1-AD41-E888-964044EBD93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後續</a:t>
            </a:r>
          </a:p>
        </p:txBody>
      </p:sp>
      <p:sp>
        <p:nvSpPr>
          <p:cNvPr id="3" name="內容版面配置區 2">
            <a:extLst>
              <a:ext uri="{FF2B5EF4-FFF2-40B4-BE49-F238E27FC236}">
                <a16:creationId xmlns:a16="http://schemas.microsoft.com/office/drawing/2014/main" id="{0D69690E-2524-41BA-5CEF-B193AB33048F}"/>
              </a:ext>
            </a:extLst>
          </p:cNvPr>
          <p:cNvSpPr>
            <a:spLocks noGrp="1"/>
          </p:cNvSpPr>
          <p:nvPr>
            <p:ph idx="1"/>
          </p:nvPr>
        </p:nvSpPr>
        <p:spPr>
          <a:xfrm>
            <a:off x="677334" y="1270000"/>
            <a:ext cx="8596668" cy="3880773"/>
          </a:xfrm>
        </p:spPr>
        <p:txBody>
          <a:bodyPr>
            <a:normAutofit/>
          </a:bodyPr>
          <a:lstStyle/>
          <a:p>
            <a:r>
              <a:rPr lang="zh-TW" altLang="en-US" sz="2800" dirty="0">
                <a:latin typeface="標楷體" panose="03000509000000000000" pitchFamily="65" charset="-120"/>
                <a:ea typeface="標楷體" panose="03000509000000000000" pitchFamily="65" charset="-120"/>
              </a:rPr>
              <a:t>試試</a:t>
            </a:r>
            <a:r>
              <a:rPr lang="en-US" altLang="zh-TW" sz="2800" dirty="0" err="1">
                <a:latin typeface="Times New Roman" panose="02020603050405020304" pitchFamily="18" charset="0"/>
                <a:ea typeface="標楷體" panose="03000509000000000000" pitchFamily="65" charset="-120"/>
                <a:cs typeface="Times New Roman" panose="02020603050405020304" pitchFamily="18" charset="0"/>
              </a:rPr>
              <a:t>ocr</a:t>
            </a:r>
            <a:r>
              <a:rPr lang="zh-TW" altLang="en-US" sz="2800" dirty="0">
                <a:latin typeface="標楷體" panose="03000509000000000000" pitchFamily="65" charset="-120"/>
                <a:ea typeface="標楷體" panose="03000509000000000000" pitchFamily="65" charset="-120"/>
              </a:rPr>
              <a:t>、取差值、光流等方式比較差異</a:t>
            </a: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987856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D5944B-1B0D-06CC-F71A-F2EE9E3889BE}"/>
              </a:ext>
            </a:extLst>
          </p:cNvPr>
          <p:cNvSpPr>
            <a:spLocks noGrp="1"/>
          </p:cNvSpPr>
          <p:nvPr>
            <p:ph type="title"/>
          </p:nvPr>
        </p:nvSpPr>
        <p:spPr>
          <a:xfrm>
            <a:off x="0" y="0"/>
            <a:ext cx="8596668" cy="1320800"/>
          </a:xfrm>
        </p:spPr>
        <p:txBody>
          <a:bodyPr/>
          <a:lstStyle/>
          <a:p>
            <a:r>
              <a:rPr lang="en-US" altLang="zh-TW" dirty="0" err="1">
                <a:latin typeface="Times New Roman" panose="02020603050405020304" pitchFamily="18" charset="0"/>
                <a:cs typeface="Times New Roman" panose="02020603050405020304" pitchFamily="18" charset="0"/>
              </a:rPr>
              <a:t>ocr</a:t>
            </a:r>
            <a:endParaRPr lang="zh-TW" altLang="en-US" dirty="0">
              <a:latin typeface="Times New Roman" panose="02020603050405020304" pitchFamily="18" charset="0"/>
              <a:cs typeface="Times New Roman" panose="02020603050405020304" pitchFamily="18" charset="0"/>
            </a:endParaRPr>
          </a:p>
        </p:txBody>
      </p:sp>
      <p:pic>
        <p:nvPicPr>
          <p:cNvPr id="4" name="內容版面配置區 3">
            <a:extLst>
              <a:ext uri="{FF2B5EF4-FFF2-40B4-BE49-F238E27FC236}">
                <a16:creationId xmlns:a16="http://schemas.microsoft.com/office/drawing/2014/main" id="{0B7F288D-B4A9-0D7C-6AEA-670A58837E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179" y="660400"/>
            <a:ext cx="2473370" cy="5237727"/>
          </a:xfrm>
          <a:prstGeom prst="rect">
            <a:avLst/>
          </a:prstGeom>
        </p:spPr>
      </p:pic>
      <p:pic>
        <p:nvPicPr>
          <p:cNvPr id="5" name="圖片 4">
            <a:extLst>
              <a:ext uri="{FF2B5EF4-FFF2-40B4-BE49-F238E27FC236}">
                <a16:creationId xmlns:a16="http://schemas.microsoft.com/office/drawing/2014/main" id="{F20138A8-B46F-92FD-38B0-6E63EA4EDC43}"/>
              </a:ext>
            </a:extLst>
          </p:cNvPr>
          <p:cNvPicPr>
            <a:picLocks noChangeAspect="1"/>
          </p:cNvPicPr>
          <p:nvPr/>
        </p:nvPicPr>
        <p:blipFill>
          <a:blip r:embed="rId3"/>
          <a:stretch>
            <a:fillRect/>
          </a:stretch>
        </p:blipFill>
        <p:spPr>
          <a:xfrm>
            <a:off x="3725727" y="660400"/>
            <a:ext cx="5815158" cy="3751918"/>
          </a:xfrm>
          <a:prstGeom prst="rect">
            <a:avLst/>
          </a:prstGeom>
        </p:spPr>
      </p:pic>
      <p:sp>
        <p:nvSpPr>
          <p:cNvPr id="6" name="文字方塊 5">
            <a:extLst>
              <a:ext uri="{FF2B5EF4-FFF2-40B4-BE49-F238E27FC236}">
                <a16:creationId xmlns:a16="http://schemas.microsoft.com/office/drawing/2014/main" id="{DECE1693-1A32-B4AE-89CB-30B99DB25355}"/>
              </a:ext>
            </a:extLst>
          </p:cNvPr>
          <p:cNvSpPr txBox="1"/>
          <p:nvPr/>
        </p:nvSpPr>
        <p:spPr>
          <a:xfrm>
            <a:off x="3647660" y="4576323"/>
            <a:ext cx="2694374" cy="707886"/>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這是使用原圖下去跑的結果</a:t>
            </a:r>
            <a:endParaRPr lang="en-US" altLang="zh-TW"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871374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4A3D3-21DB-991D-96C7-D2A3CD97B4B9}"/>
              </a:ext>
            </a:extLst>
          </p:cNvPr>
          <p:cNvSpPr>
            <a:spLocks noGrp="1"/>
          </p:cNvSpPr>
          <p:nvPr>
            <p:ph type="title"/>
          </p:nvPr>
        </p:nvSpPr>
        <p:spPr>
          <a:xfrm>
            <a:off x="0" y="0"/>
            <a:ext cx="8596668" cy="1320800"/>
          </a:xfrm>
        </p:spPr>
        <p:txBody>
          <a:bodyPr/>
          <a:lstStyle/>
          <a:p>
            <a:r>
              <a:rPr lang="en-US" altLang="zh-TW" dirty="0" err="1">
                <a:latin typeface="Times New Roman" panose="02020603050405020304" pitchFamily="18" charset="0"/>
                <a:cs typeface="Times New Roman" panose="02020603050405020304" pitchFamily="18" charset="0"/>
              </a:rPr>
              <a:t>ocr</a:t>
            </a:r>
            <a:endParaRPr lang="zh-TW" altLang="en-US" dirty="0">
              <a:latin typeface="Times New Roman" panose="02020603050405020304" pitchFamily="18" charset="0"/>
              <a:cs typeface="Times New Roman" panose="02020603050405020304" pitchFamily="18" charset="0"/>
            </a:endParaRPr>
          </a:p>
        </p:txBody>
      </p:sp>
      <p:pic>
        <p:nvPicPr>
          <p:cNvPr id="4" name="內容版面配置區 3">
            <a:extLst>
              <a:ext uri="{FF2B5EF4-FFF2-40B4-BE49-F238E27FC236}">
                <a16:creationId xmlns:a16="http://schemas.microsoft.com/office/drawing/2014/main" id="{7864B39B-8A47-309E-5CD8-144F598EA780}"/>
              </a:ext>
            </a:extLst>
          </p:cNvPr>
          <p:cNvPicPr>
            <a:picLocks noGrp="1" noChangeAspect="1"/>
          </p:cNvPicPr>
          <p:nvPr>
            <p:ph idx="1"/>
          </p:nvPr>
        </p:nvPicPr>
        <p:blipFill>
          <a:blip r:embed="rId2"/>
          <a:stretch>
            <a:fillRect/>
          </a:stretch>
        </p:blipFill>
        <p:spPr>
          <a:xfrm>
            <a:off x="418916" y="660400"/>
            <a:ext cx="9791221" cy="5518426"/>
          </a:xfrm>
          <a:prstGeom prst="rect">
            <a:avLst/>
          </a:prstGeom>
        </p:spPr>
      </p:pic>
      <p:sp>
        <p:nvSpPr>
          <p:cNvPr id="5" name="文字方塊 4">
            <a:extLst>
              <a:ext uri="{FF2B5EF4-FFF2-40B4-BE49-F238E27FC236}">
                <a16:creationId xmlns:a16="http://schemas.microsoft.com/office/drawing/2014/main" id="{71A0E72C-B4DB-A30B-E90F-CE3546868101}"/>
              </a:ext>
            </a:extLst>
          </p:cNvPr>
          <p:cNvSpPr txBox="1"/>
          <p:nvPr/>
        </p:nvSpPr>
        <p:spPr>
          <a:xfrm>
            <a:off x="526773" y="6197600"/>
            <a:ext cx="4810539" cy="400110"/>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這是經過二值化、膨脹下去跑的結果</a:t>
            </a:r>
            <a:endParaRPr lang="en-US" altLang="zh-TW"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24933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收據, 數字, 字型 的圖片&#10;&#10;自動產生的描述">
            <a:extLst>
              <a:ext uri="{FF2B5EF4-FFF2-40B4-BE49-F238E27FC236}">
                <a16:creationId xmlns:a16="http://schemas.microsoft.com/office/drawing/2014/main" id="{735FD4D3-4264-6643-40F9-1BB400E970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078" y="1032198"/>
            <a:ext cx="2263646" cy="4793604"/>
          </a:xfrm>
        </p:spPr>
      </p:pic>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取差值測試</a:t>
            </a:r>
          </a:p>
        </p:txBody>
      </p:sp>
      <p:pic>
        <p:nvPicPr>
          <p:cNvPr id="9" name="圖片 8">
            <a:extLst>
              <a:ext uri="{FF2B5EF4-FFF2-40B4-BE49-F238E27FC236}">
                <a16:creationId xmlns:a16="http://schemas.microsoft.com/office/drawing/2014/main" id="{E4871F33-48B3-88B5-315B-767895E4AF72}"/>
              </a:ext>
            </a:extLst>
          </p:cNvPr>
          <p:cNvPicPr>
            <a:picLocks noChangeAspect="1"/>
          </p:cNvPicPr>
          <p:nvPr/>
        </p:nvPicPr>
        <p:blipFill>
          <a:blip r:embed="rId3"/>
          <a:stretch>
            <a:fillRect/>
          </a:stretch>
        </p:blipFill>
        <p:spPr>
          <a:xfrm>
            <a:off x="838200" y="5825802"/>
            <a:ext cx="7478169" cy="447737"/>
          </a:xfrm>
          <a:prstGeom prst="rect">
            <a:avLst/>
          </a:prstGeom>
        </p:spPr>
      </p:pic>
      <p:sp>
        <p:nvSpPr>
          <p:cNvPr id="11" name="文字方塊 10">
            <a:extLst>
              <a:ext uri="{FF2B5EF4-FFF2-40B4-BE49-F238E27FC236}">
                <a16:creationId xmlns:a16="http://schemas.microsoft.com/office/drawing/2014/main" id="{C9AD5BF0-2913-1F33-5AC8-7ED9A9BDBEFC}"/>
              </a:ext>
            </a:extLst>
          </p:cNvPr>
          <p:cNvSpPr txBox="1"/>
          <p:nvPr/>
        </p:nvSpPr>
        <p:spPr>
          <a:xfrm>
            <a:off x="5321957" y="5080174"/>
            <a:ext cx="3107633" cy="646331"/>
          </a:xfrm>
          <a:prstGeom prst="rect">
            <a:avLst/>
          </a:prstGeom>
          <a:noFill/>
        </p:spPr>
        <p:txBody>
          <a:bodyPr wrap="square">
            <a:spAutoFit/>
          </a:bodyPr>
          <a:lstStyle/>
          <a:p>
            <a:r>
              <a:rPr lang="zh-TW" altLang="en-US" sz="1800" dirty="0">
                <a:latin typeface="標楷體" panose="03000509000000000000" pitchFamily="65" charset="-120"/>
                <a:ea typeface="標楷體" panose="03000509000000000000" pitchFamily="65" charset="-120"/>
              </a:rPr>
              <a:t>為避免兩張圖大小不一，先將兩張圖設為相同大小</a:t>
            </a:r>
            <a:endParaRPr lang="zh-TW" altLang="en-US" dirty="0"/>
          </a:p>
        </p:txBody>
      </p:sp>
      <p:pic>
        <p:nvPicPr>
          <p:cNvPr id="17" name="圖片 16" descr="一張含有 文字, 收據, 數字, 字型 的圖片&#10;&#10;自動產生的描述">
            <a:extLst>
              <a:ext uri="{FF2B5EF4-FFF2-40B4-BE49-F238E27FC236}">
                <a16:creationId xmlns:a16="http://schemas.microsoft.com/office/drawing/2014/main" id="{A7E06901-D8C4-A5B5-FCB6-42539678F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46" y="1032198"/>
            <a:ext cx="2263647" cy="4793604"/>
          </a:xfrm>
          <a:prstGeom prst="rect">
            <a:avLst/>
          </a:prstGeom>
        </p:spPr>
      </p:pic>
    </p:spTree>
    <p:extLst>
      <p:ext uri="{BB962C8B-B14F-4D97-AF65-F5344CB8AC3E}">
        <p14:creationId xmlns:p14="http://schemas.microsoft.com/office/powerpoint/2010/main" val="3343150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取差值測試</a:t>
            </a:r>
          </a:p>
        </p:txBody>
      </p:sp>
      <p:sp>
        <p:nvSpPr>
          <p:cNvPr id="11" name="文字方塊 10">
            <a:extLst>
              <a:ext uri="{FF2B5EF4-FFF2-40B4-BE49-F238E27FC236}">
                <a16:creationId xmlns:a16="http://schemas.microsoft.com/office/drawing/2014/main" id="{C9AD5BF0-2913-1F33-5AC8-7ED9A9BDBEFC}"/>
              </a:ext>
            </a:extLst>
          </p:cNvPr>
          <p:cNvSpPr txBox="1"/>
          <p:nvPr/>
        </p:nvSpPr>
        <p:spPr>
          <a:xfrm>
            <a:off x="913453" y="1223771"/>
            <a:ext cx="8692365" cy="923330"/>
          </a:xfrm>
          <a:prstGeom prst="rect">
            <a:avLst/>
          </a:prstGeom>
          <a:noFill/>
        </p:spPr>
        <p:txBody>
          <a:bodyPr wrap="square">
            <a:spAutoFit/>
          </a:bodyPr>
          <a:lstStyle/>
          <a:p>
            <a:pPr algn="just"/>
            <a:r>
              <a:rPr lang="zh-TW" altLang="en-US" dirty="0">
                <a:latin typeface="標楷體" panose="03000509000000000000" pitchFamily="65" charset="-120"/>
                <a:ea typeface="標楷體" panose="03000509000000000000" pitchFamily="65" charset="-120"/>
              </a:rPr>
              <a:t>兩張圖灰階高斯模糊後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cv2.absdiff</a:t>
            </a:r>
            <a:r>
              <a:rPr lang="zh-TW" altLang="en-US" dirty="0">
                <a:latin typeface="標楷體" panose="03000509000000000000" pitchFamily="65" charset="-120"/>
                <a:ea typeface="標楷體" panose="03000509000000000000" pitchFamily="65" charset="-120"/>
              </a:rPr>
              <a:t>取差值，經過除噪點後將兩者相差的座標畫上輪廓，為避免非證字號劃記誤判，可設置</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min_area</a:t>
            </a:r>
            <a:r>
              <a:rPr lang="zh-TW" altLang="en-US" dirty="0">
                <a:latin typeface="標楷體" panose="03000509000000000000" pitchFamily="65" charset="-120"/>
                <a:ea typeface="標楷體" panose="03000509000000000000" pitchFamily="65" charset="-120"/>
              </a:rPr>
              <a:t>最小面積閾值以過濾過小的輪廓面積。</a:t>
            </a:r>
          </a:p>
          <a:p>
            <a:endParaRPr lang="zh-TW" altLang="en-US" dirty="0"/>
          </a:p>
        </p:txBody>
      </p:sp>
      <p:pic>
        <p:nvPicPr>
          <p:cNvPr id="8" name="圖片 7">
            <a:extLst>
              <a:ext uri="{FF2B5EF4-FFF2-40B4-BE49-F238E27FC236}">
                <a16:creationId xmlns:a16="http://schemas.microsoft.com/office/drawing/2014/main" id="{798DDA97-883D-A96A-3184-E7604C055A8C}"/>
              </a:ext>
            </a:extLst>
          </p:cNvPr>
          <p:cNvPicPr>
            <a:picLocks noChangeAspect="1"/>
          </p:cNvPicPr>
          <p:nvPr/>
        </p:nvPicPr>
        <p:blipFill rotWithShape="1">
          <a:blip r:embed="rId2"/>
          <a:srcRect l="24339" t="28202" r="5676" b="-8493"/>
          <a:stretch/>
        </p:blipFill>
        <p:spPr>
          <a:xfrm>
            <a:off x="2539377" y="2182176"/>
            <a:ext cx="2171362" cy="4469608"/>
          </a:xfrm>
          <a:prstGeom prst="rect">
            <a:avLst/>
          </a:prstGeom>
        </p:spPr>
      </p:pic>
      <p:pic>
        <p:nvPicPr>
          <p:cNvPr id="14" name="圖片 13" descr="一張含有 文字, 數字, 螢幕擷取畫面, 字型 的圖片&#10;&#10;自動產生的描述">
            <a:extLst>
              <a:ext uri="{FF2B5EF4-FFF2-40B4-BE49-F238E27FC236}">
                <a16:creationId xmlns:a16="http://schemas.microsoft.com/office/drawing/2014/main" id="{BE61D916-AC50-0EEB-098A-55C8B8543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723" y="2082462"/>
            <a:ext cx="2204823" cy="4669037"/>
          </a:xfrm>
          <a:prstGeom prst="rect">
            <a:avLst/>
          </a:prstGeom>
        </p:spPr>
      </p:pic>
      <p:sp>
        <p:nvSpPr>
          <p:cNvPr id="16" name="文字方塊 15">
            <a:extLst>
              <a:ext uri="{FF2B5EF4-FFF2-40B4-BE49-F238E27FC236}">
                <a16:creationId xmlns:a16="http://schemas.microsoft.com/office/drawing/2014/main" id="{A7891822-BA08-54E5-862B-AF05179C16C4}"/>
              </a:ext>
            </a:extLst>
          </p:cNvPr>
          <p:cNvSpPr txBox="1"/>
          <p:nvPr/>
        </p:nvSpPr>
        <p:spPr>
          <a:xfrm>
            <a:off x="913453" y="2089868"/>
            <a:ext cx="1625924" cy="369332"/>
          </a:xfrm>
          <a:prstGeom prst="rect">
            <a:avLst/>
          </a:prstGeom>
          <a:noFill/>
        </p:spPr>
        <p:txBody>
          <a:bodyPr wrap="square">
            <a:spAutoFit/>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absdiff</a:t>
            </a:r>
            <a:r>
              <a:rPr lang="zh-TW" altLang="en-US" dirty="0">
                <a:latin typeface="標楷體" panose="03000509000000000000" pitchFamily="65" charset="-120"/>
                <a:ea typeface="標楷體" panose="03000509000000000000" pitchFamily="65" charset="-120"/>
              </a:rPr>
              <a:t>結果：</a:t>
            </a:r>
            <a:endParaRPr lang="en-US" altLang="zh-TW" dirty="0">
              <a:latin typeface="標楷體" panose="03000509000000000000" pitchFamily="65" charset="-120"/>
              <a:ea typeface="標楷體" panose="03000509000000000000" pitchFamily="65" charset="-120"/>
            </a:endParaRPr>
          </a:p>
        </p:txBody>
      </p:sp>
      <p:sp>
        <p:nvSpPr>
          <p:cNvPr id="17" name="文字方塊 16">
            <a:extLst>
              <a:ext uri="{FF2B5EF4-FFF2-40B4-BE49-F238E27FC236}">
                <a16:creationId xmlns:a16="http://schemas.microsoft.com/office/drawing/2014/main" id="{367BD78D-E074-2CD8-A481-D139E136BB61}"/>
              </a:ext>
            </a:extLst>
          </p:cNvPr>
          <p:cNvSpPr txBox="1"/>
          <p:nvPr/>
        </p:nvSpPr>
        <p:spPr>
          <a:xfrm>
            <a:off x="4996392" y="2089868"/>
            <a:ext cx="1625924" cy="369332"/>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畫上輪廓後：</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6124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BF622-52D6-4897-A3D7-9EDA09EFDB81}"/>
              </a:ext>
            </a:extLst>
          </p:cNvPr>
          <p:cNvSpPr>
            <a:spLocks noGrp="1"/>
          </p:cNvSpPr>
          <p:nvPr>
            <p:ph type="title"/>
          </p:nvPr>
        </p:nvSpPr>
        <p:spPr>
          <a:xfrm>
            <a:off x="0" y="0"/>
            <a:ext cx="2380191" cy="725044"/>
          </a:xfrm>
        </p:spPr>
        <p:txBody>
          <a:bodyPr/>
          <a:lstStyle/>
          <a:p>
            <a:pPr algn="ctr"/>
            <a:r>
              <a:rPr lang="en-US" altLang="zh-TW"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breakdown</a:t>
            </a:r>
            <a:endParaRPr lang="zh-TW" altLang="en-US" dirty="0">
              <a:solidFill>
                <a:srgbClr val="FF0000"/>
              </a:solidFill>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19" name="接點: 肘形 18">
            <a:extLst>
              <a:ext uri="{FF2B5EF4-FFF2-40B4-BE49-F238E27FC236}">
                <a16:creationId xmlns:a16="http://schemas.microsoft.com/office/drawing/2014/main" id="{112C3AFE-03EE-48DD-A69F-BF23C662FE0F}"/>
              </a:ext>
            </a:extLst>
          </p:cNvPr>
          <p:cNvCxnSpPr>
            <a:cxnSpLocks/>
            <a:stCxn id="16" idx="0"/>
            <a:endCxn id="17" idx="0"/>
          </p:cNvCxnSpPr>
          <p:nvPr/>
        </p:nvCxnSpPr>
        <p:spPr>
          <a:xfrm rot="16200000" flipH="1">
            <a:off x="5600380" y="-1924176"/>
            <a:ext cx="27940" cy="7560212"/>
          </a:xfrm>
          <a:prstGeom prst="bentConnector3">
            <a:avLst>
              <a:gd name="adj1" fmla="val -818182"/>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0680CEBA-C421-4FED-97C8-61B2E3E1549B}"/>
              </a:ext>
            </a:extLst>
          </p:cNvPr>
          <p:cNvCxnSpPr>
            <a:cxnSpLocks/>
            <a:stCxn id="10" idx="2"/>
          </p:cNvCxnSpPr>
          <p:nvPr/>
        </p:nvCxnSpPr>
        <p:spPr>
          <a:xfrm>
            <a:off x="6021488" y="1186678"/>
            <a:ext cx="0" cy="4189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F1BEB47A-9C42-4FF9-AA9C-52CB3DC88925}"/>
              </a:ext>
            </a:extLst>
          </p:cNvPr>
          <p:cNvSpPr txBox="1"/>
          <p:nvPr/>
        </p:nvSpPr>
        <p:spPr>
          <a:xfrm>
            <a:off x="1029949" y="3337696"/>
            <a:ext cx="1416695"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Kenrnel_size</a:t>
            </a:r>
            <a:endParaRPr lang="zh-TW" altLang="en-US" dirty="0">
              <a:latin typeface="Times New Roman" panose="02020603050405020304" pitchFamily="18" charset="0"/>
              <a:cs typeface="Times New Roman" panose="02020603050405020304" pitchFamily="18" charset="0"/>
            </a:endParaRPr>
          </a:p>
        </p:txBody>
      </p:sp>
      <p:sp>
        <p:nvSpPr>
          <p:cNvPr id="96" name="文字方塊 95">
            <a:extLst>
              <a:ext uri="{FF2B5EF4-FFF2-40B4-BE49-F238E27FC236}">
                <a16:creationId xmlns:a16="http://schemas.microsoft.com/office/drawing/2014/main" id="{EB93C696-409D-4721-AF02-AF37652B7CE9}"/>
              </a:ext>
            </a:extLst>
          </p:cNvPr>
          <p:cNvSpPr txBox="1"/>
          <p:nvPr/>
        </p:nvSpPr>
        <p:spPr>
          <a:xfrm>
            <a:off x="1025395" y="3745905"/>
            <a:ext cx="1107996"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threshold</a:t>
            </a:r>
            <a:endParaRPr lang="zh-TW" altLang="en-US" dirty="0">
              <a:latin typeface="Times New Roman" panose="02020603050405020304" pitchFamily="18" charset="0"/>
              <a:cs typeface="Times New Roman" panose="02020603050405020304" pitchFamily="18" charset="0"/>
            </a:endParaRPr>
          </a:p>
        </p:txBody>
      </p:sp>
      <p:sp>
        <p:nvSpPr>
          <p:cNvPr id="97" name="文字方塊 96">
            <a:extLst>
              <a:ext uri="{FF2B5EF4-FFF2-40B4-BE49-F238E27FC236}">
                <a16:creationId xmlns:a16="http://schemas.microsoft.com/office/drawing/2014/main" id="{00F00E29-4558-4CC8-9E51-E1482EEAD0CD}"/>
              </a:ext>
            </a:extLst>
          </p:cNvPr>
          <p:cNvSpPr txBox="1"/>
          <p:nvPr/>
        </p:nvSpPr>
        <p:spPr>
          <a:xfrm>
            <a:off x="1032167" y="2933460"/>
            <a:ext cx="815316"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block</a:t>
            </a:r>
            <a:endParaRPr lang="zh-TW" altLang="en-US" dirty="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1E9EB555-ADA0-4506-8163-6E24EFFF81B0}"/>
              </a:ext>
            </a:extLst>
          </p:cNvPr>
          <p:cNvSpPr txBox="1"/>
          <p:nvPr/>
        </p:nvSpPr>
        <p:spPr>
          <a:xfrm>
            <a:off x="1000283" y="4195134"/>
            <a:ext cx="1107996" cy="369332"/>
          </a:xfrm>
          <a:prstGeom prst="rect">
            <a:avLst/>
          </a:prstGeom>
          <a:noFill/>
          <a:ln w="28575">
            <a:noFill/>
          </a:ln>
        </p:spPr>
        <p:txBody>
          <a:bodyPr wrap="none" rtlCol="0">
            <a:spAutoFit/>
          </a:bodyPr>
          <a:lstStyle/>
          <a:p>
            <a:r>
              <a:rPr lang="zh-TW" altLang="en-US" dirty="0">
                <a:latin typeface="標楷體" panose="03000509000000000000" pitchFamily="65" charset="-120"/>
                <a:ea typeface="標楷體" panose="03000509000000000000" pitchFamily="65" charset="-120"/>
              </a:rPr>
              <a:t>單位價格</a:t>
            </a:r>
          </a:p>
        </p:txBody>
      </p:sp>
      <p:sp>
        <p:nvSpPr>
          <p:cNvPr id="10" name="矩形 9">
            <a:extLst>
              <a:ext uri="{FF2B5EF4-FFF2-40B4-BE49-F238E27FC236}">
                <a16:creationId xmlns:a16="http://schemas.microsoft.com/office/drawing/2014/main" id="{9ED185DE-51D0-4613-88B7-C9BBC8E02A83}"/>
              </a:ext>
            </a:extLst>
          </p:cNvPr>
          <p:cNvSpPr/>
          <p:nvPr/>
        </p:nvSpPr>
        <p:spPr>
          <a:xfrm>
            <a:off x="5220964" y="189567"/>
            <a:ext cx="1601047" cy="99711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矩形 11">
            <a:extLst>
              <a:ext uri="{FF2B5EF4-FFF2-40B4-BE49-F238E27FC236}">
                <a16:creationId xmlns:a16="http://schemas.microsoft.com/office/drawing/2014/main" id="{B9CA4C8B-F0F4-EAD5-99BA-6079413E8E0E}"/>
              </a:ext>
            </a:extLst>
          </p:cNvPr>
          <p:cNvSpPr/>
          <p:nvPr/>
        </p:nvSpPr>
        <p:spPr>
          <a:xfrm>
            <a:off x="3750058" y="1869900"/>
            <a:ext cx="1601047" cy="99711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F1A255AE-0C34-1B7E-E26A-F45F44E0A5CD}"/>
              </a:ext>
            </a:extLst>
          </p:cNvPr>
          <p:cNvSpPr/>
          <p:nvPr/>
        </p:nvSpPr>
        <p:spPr>
          <a:xfrm>
            <a:off x="3750058" y="4351604"/>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2042FC4-FF02-6146-B3D5-697B7DA2CC86}"/>
              </a:ext>
            </a:extLst>
          </p:cNvPr>
          <p:cNvSpPr/>
          <p:nvPr/>
        </p:nvSpPr>
        <p:spPr>
          <a:xfrm>
            <a:off x="3750058" y="5592456"/>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1539ED7-B9FB-B5F3-10EC-F41EFF96E7F4}"/>
              </a:ext>
            </a:extLst>
          </p:cNvPr>
          <p:cNvSpPr/>
          <p:nvPr/>
        </p:nvSpPr>
        <p:spPr>
          <a:xfrm>
            <a:off x="1033720" y="1841960"/>
            <a:ext cx="1601047" cy="99711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4526DF94-D8DA-53FC-0B88-FBDC1D9CACE1}"/>
              </a:ext>
            </a:extLst>
          </p:cNvPr>
          <p:cNvSpPr/>
          <p:nvPr/>
        </p:nvSpPr>
        <p:spPr>
          <a:xfrm>
            <a:off x="8593932" y="1869900"/>
            <a:ext cx="1601047" cy="99711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59E56098-726E-BE24-6629-6B0055B5A0F3}"/>
              </a:ext>
            </a:extLst>
          </p:cNvPr>
          <p:cNvSpPr/>
          <p:nvPr/>
        </p:nvSpPr>
        <p:spPr>
          <a:xfrm>
            <a:off x="6151629" y="1869900"/>
            <a:ext cx="1601047" cy="997111"/>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F1C857D-EE87-0D24-2017-906E6324C9ED}"/>
              </a:ext>
            </a:extLst>
          </p:cNvPr>
          <p:cNvSpPr/>
          <p:nvPr/>
        </p:nvSpPr>
        <p:spPr>
          <a:xfrm>
            <a:off x="8593932" y="5585082"/>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106A8655-2293-C3A6-56D0-5D643F595B98}"/>
              </a:ext>
            </a:extLst>
          </p:cNvPr>
          <p:cNvSpPr txBox="1"/>
          <p:nvPr/>
        </p:nvSpPr>
        <p:spPr>
          <a:xfrm>
            <a:off x="5256617" y="503456"/>
            <a:ext cx="1528742"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點餐卡辨識</a:t>
            </a:r>
          </a:p>
        </p:txBody>
      </p:sp>
      <p:sp>
        <p:nvSpPr>
          <p:cNvPr id="25" name="文字方塊 24">
            <a:extLst>
              <a:ext uri="{FF2B5EF4-FFF2-40B4-BE49-F238E27FC236}">
                <a16:creationId xmlns:a16="http://schemas.microsoft.com/office/drawing/2014/main" id="{0A9DAA02-F642-D686-E11E-252D3403A41D}"/>
              </a:ext>
            </a:extLst>
          </p:cNvPr>
          <p:cNvSpPr txBox="1"/>
          <p:nvPr/>
        </p:nvSpPr>
        <p:spPr>
          <a:xfrm>
            <a:off x="4082108" y="2183789"/>
            <a:ext cx="92340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前處理</a:t>
            </a:r>
          </a:p>
        </p:txBody>
      </p:sp>
      <p:sp>
        <p:nvSpPr>
          <p:cNvPr id="28" name="文字方塊 27">
            <a:extLst>
              <a:ext uri="{FF2B5EF4-FFF2-40B4-BE49-F238E27FC236}">
                <a16:creationId xmlns:a16="http://schemas.microsoft.com/office/drawing/2014/main" id="{25F505C9-1389-E407-6A71-F86016F4C65F}"/>
              </a:ext>
            </a:extLst>
          </p:cNvPr>
          <p:cNvSpPr txBox="1"/>
          <p:nvPr/>
        </p:nvSpPr>
        <p:spPr>
          <a:xfrm>
            <a:off x="4073176" y="4686258"/>
            <a:ext cx="94697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二值化</a:t>
            </a:r>
          </a:p>
        </p:txBody>
      </p:sp>
      <p:cxnSp>
        <p:nvCxnSpPr>
          <p:cNvPr id="30" name="直線單箭頭接點 29">
            <a:extLst>
              <a:ext uri="{FF2B5EF4-FFF2-40B4-BE49-F238E27FC236}">
                <a16:creationId xmlns:a16="http://schemas.microsoft.com/office/drawing/2014/main" id="{C3474704-FCE1-10C9-DA40-880F2C1F06CC}"/>
              </a:ext>
            </a:extLst>
          </p:cNvPr>
          <p:cNvCxnSpPr>
            <a:cxnSpLocks/>
            <a:stCxn id="12" idx="2"/>
            <a:endCxn id="3" idx="0"/>
          </p:cNvCxnSpPr>
          <p:nvPr/>
        </p:nvCxnSpPr>
        <p:spPr>
          <a:xfrm>
            <a:off x="4550582" y="2867011"/>
            <a:ext cx="0" cy="243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E703C86-1A12-5F00-D803-69AD089147CF}"/>
              </a:ext>
            </a:extLst>
          </p:cNvPr>
          <p:cNvCxnSpPr>
            <a:cxnSpLocks/>
            <a:stCxn id="13" idx="2"/>
            <a:endCxn id="15" idx="0"/>
          </p:cNvCxnSpPr>
          <p:nvPr/>
        </p:nvCxnSpPr>
        <p:spPr>
          <a:xfrm>
            <a:off x="4550582" y="5348715"/>
            <a:ext cx="0" cy="243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18529DDE-454B-56F5-21BC-0AC32CE36EF9}"/>
              </a:ext>
            </a:extLst>
          </p:cNvPr>
          <p:cNvSpPr txBox="1"/>
          <p:nvPr/>
        </p:nvSpPr>
        <p:spPr>
          <a:xfrm>
            <a:off x="3850765" y="5743776"/>
            <a:ext cx="1397275"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形態學把文字除掉</a:t>
            </a:r>
          </a:p>
        </p:txBody>
      </p:sp>
      <p:sp>
        <p:nvSpPr>
          <p:cNvPr id="44" name="文字方塊 43">
            <a:extLst>
              <a:ext uri="{FF2B5EF4-FFF2-40B4-BE49-F238E27FC236}">
                <a16:creationId xmlns:a16="http://schemas.microsoft.com/office/drawing/2014/main" id="{5142BB6D-25C0-0E3C-688B-EB35B81407BE}"/>
              </a:ext>
            </a:extLst>
          </p:cNvPr>
          <p:cNvSpPr txBox="1"/>
          <p:nvPr/>
        </p:nvSpPr>
        <p:spPr>
          <a:xfrm>
            <a:off x="1494389" y="2126398"/>
            <a:ext cx="679707" cy="369332"/>
          </a:xfrm>
          <a:prstGeom prst="rect">
            <a:avLst/>
          </a:prstGeom>
          <a:noFill/>
        </p:spPr>
        <p:txBody>
          <a:bodyPr wrap="square" rtlCol="0">
            <a:spAutoFit/>
          </a:bodyPr>
          <a:lstStyle/>
          <a:p>
            <a:r>
              <a:rPr lang="zh-TW" altLang="en-US">
                <a:latin typeface="標楷體" panose="03000509000000000000" pitchFamily="65" charset="-120"/>
                <a:ea typeface="標楷體" panose="03000509000000000000" pitchFamily="65" charset="-120"/>
              </a:rPr>
              <a:t>參數</a:t>
            </a:r>
            <a:endParaRPr lang="zh-TW" altLang="en-US" dirty="0">
              <a:latin typeface="標楷體" panose="03000509000000000000" pitchFamily="65" charset="-120"/>
              <a:ea typeface="標楷體" panose="03000509000000000000" pitchFamily="65" charset="-120"/>
            </a:endParaRPr>
          </a:p>
        </p:txBody>
      </p:sp>
      <p:sp>
        <p:nvSpPr>
          <p:cNvPr id="47" name="文字方塊 46">
            <a:extLst>
              <a:ext uri="{FF2B5EF4-FFF2-40B4-BE49-F238E27FC236}">
                <a16:creationId xmlns:a16="http://schemas.microsoft.com/office/drawing/2014/main" id="{3D55EF83-95F7-CB8B-8779-42FC519DA17B}"/>
              </a:ext>
            </a:extLst>
          </p:cNvPr>
          <p:cNvSpPr txBox="1"/>
          <p:nvPr/>
        </p:nvSpPr>
        <p:spPr>
          <a:xfrm>
            <a:off x="8949547" y="2169274"/>
            <a:ext cx="93524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後處理</a:t>
            </a:r>
          </a:p>
        </p:txBody>
      </p:sp>
      <p:sp>
        <p:nvSpPr>
          <p:cNvPr id="49" name="文字方塊 48">
            <a:extLst>
              <a:ext uri="{FF2B5EF4-FFF2-40B4-BE49-F238E27FC236}">
                <a16:creationId xmlns:a16="http://schemas.microsoft.com/office/drawing/2014/main" id="{00B61C96-9299-B5FA-4A5C-E25F619FA078}"/>
              </a:ext>
            </a:extLst>
          </p:cNvPr>
          <p:cNvSpPr txBox="1"/>
          <p:nvPr/>
        </p:nvSpPr>
        <p:spPr>
          <a:xfrm>
            <a:off x="6546672" y="2155849"/>
            <a:ext cx="800524" cy="369332"/>
          </a:xfrm>
          <a:prstGeom prst="rect">
            <a:avLst/>
          </a:prstGeom>
          <a:noFill/>
        </p:spPr>
        <p:txBody>
          <a:bodyPr wrap="square" rtlCol="0">
            <a:spAutoFit/>
          </a:bodyPr>
          <a:lstStyle/>
          <a:p>
            <a:r>
              <a:rPr lang="en-US" altLang="zh-TW" sz="1800" dirty="0">
                <a:latin typeface="Times New Roman" panose="02020603050405020304" pitchFamily="18" charset="0"/>
                <a:ea typeface="標楷體" panose="03000509000000000000" pitchFamily="65" charset="-120"/>
                <a:cs typeface="Times New Roman" panose="02020603050405020304" pitchFamily="18" charset="0"/>
              </a:rPr>
              <a:t>search</a:t>
            </a:r>
            <a:endParaRPr lang="zh-TW" altLang="en-US" dirty="0"/>
          </a:p>
        </p:txBody>
      </p:sp>
      <p:sp>
        <p:nvSpPr>
          <p:cNvPr id="50" name="文字方塊 49">
            <a:extLst>
              <a:ext uri="{FF2B5EF4-FFF2-40B4-BE49-F238E27FC236}">
                <a16:creationId xmlns:a16="http://schemas.microsoft.com/office/drawing/2014/main" id="{13055B45-8E9F-0B0F-2D3C-B116B10B44CE}"/>
              </a:ext>
            </a:extLst>
          </p:cNvPr>
          <p:cNvSpPr txBox="1"/>
          <p:nvPr/>
        </p:nvSpPr>
        <p:spPr>
          <a:xfrm>
            <a:off x="8805156" y="5898971"/>
            <a:ext cx="1168162"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統計數量</a:t>
            </a:r>
          </a:p>
        </p:txBody>
      </p:sp>
      <p:sp>
        <p:nvSpPr>
          <p:cNvPr id="3" name="矩形 2">
            <a:extLst>
              <a:ext uri="{FF2B5EF4-FFF2-40B4-BE49-F238E27FC236}">
                <a16:creationId xmlns:a16="http://schemas.microsoft.com/office/drawing/2014/main" id="{9E01931B-DD1A-B84E-2959-20B0E6BB7323}"/>
              </a:ext>
            </a:extLst>
          </p:cNvPr>
          <p:cNvSpPr/>
          <p:nvPr/>
        </p:nvSpPr>
        <p:spPr>
          <a:xfrm>
            <a:off x="3750058" y="3110752"/>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4C12A060-33FB-6457-CBC5-9603C842C001}"/>
              </a:ext>
            </a:extLst>
          </p:cNvPr>
          <p:cNvSpPr txBox="1"/>
          <p:nvPr/>
        </p:nvSpPr>
        <p:spPr>
          <a:xfrm>
            <a:off x="3983032" y="3424641"/>
            <a:ext cx="1135098"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圖片拉平</a:t>
            </a:r>
          </a:p>
        </p:txBody>
      </p:sp>
      <p:sp>
        <p:nvSpPr>
          <p:cNvPr id="5" name="矩形 4">
            <a:extLst>
              <a:ext uri="{FF2B5EF4-FFF2-40B4-BE49-F238E27FC236}">
                <a16:creationId xmlns:a16="http://schemas.microsoft.com/office/drawing/2014/main" id="{B5F3C207-3C5E-4B20-3A05-223E5E762817}"/>
              </a:ext>
            </a:extLst>
          </p:cNvPr>
          <p:cNvSpPr/>
          <p:nvPr/>
        </p:nvSpPr>
        <p:spPr>
          <a:xfrm>
            <a:off x="8593932" y="4351604"/>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A6F69B41-A07A-878E-DAB7-729DAC86DD76}"/>
              </a:ext>
            </a:extLst>
          </p:cNvPr>
          <p:cNvSpPr txBox="1"/>
          <p:nvPr/>
        </p:nvSpPr>
        <p:spPr>
          <a:xfrm>
            <a:off x="8826906" y="4622570"/>
            <a:ext cx="1264009" cy="369332"/>
          </a:xfrm>
          <a:prstGeom prst="rect">
            <a:avLst/>
          </a:prstGeom>
          <a:noFill/>
        </p:spPr>
        <p:txBody>
          <a:bodyPr wrap="square" rtlCol="0">
            <a:spAutoFit/>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find_line</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7" name="矩形 6">
            <a:extLst>
              <a:ext uri="{FF2B5EF4-FFF2-40B4-BE49-F238E27FC236}">
                <a16:creationId xmlns:a16="http://schemas.microsoft.com/office/drawing/2014/main" id="{C716B151-854D-E577-4026-A81763D9BFFE}"/>
              </a:ext>
            </a:extLst>
          </p:cNvPr>
          <p:cNvSpPr/>
          <p:nvPr/>
        </p:nvSpPr>
        <p:spPr>
          <a:xfrm>
            <a:off x="8593932" y="3118126"/>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E0D9FA96-C278-D618-AAD5-34D14AB63549}"/>
              </a:ext>
            </a:extLst>
          </p:cNvPr>
          <p:cNvSpPr txBox="1"/>
          <p:nvPr/>
        </p:nvSpPr>
        <p:spPr>
          <a:xfrm>
            <a:off x="8779330" y="3432015"/>
            <a:ext cx="1230250" cy="369332"/>
          </a:xfrm>
          <a:prstGeom prst="rect">
            <a:avLst/>
          </a:prstGeom>
          <a:noFill/>
        </p:spPr>
        <p:txBody>
          <a:bodyPr wrap="square" rtlCol="0">
            <a:spAutoFit/>
          </a:bodyPr>
          <a:lstStyle/>
          <a:p>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a:latin typeface="標楷體" panose="03000509000000000000" pitchFamily="65" charset="-120"/>
                <a:ea typeface="標楷體" panose="03000509000000000000" pitchFamily="65" charset="-120"/>
              </a:rPr>
              <a:t>分線</a:t>
            </a:r>
          </a:p>
        </p:txBody>
      </p:sp>
      <p:cxnSp>
        <p:nvCxnSpPr>
          <p:cNvPr id="40" name="直線單箭頭接點 39">
            <a:extLst>
              <a:ext uri="{FF2B5EF4-FFF2-40B4-BE49-F238E27FC236}">
                <a16:creationId xmlns:a16="http://schemas.microsoft.com/office/drawing/2014/main" id="{62BBBFF3-8829-6E99-E6AE-89AE52E0CA41}"/>
              </a:ext>
            </a:extLst>
          </p:cNvPr>
          <p:cNvCxnSpPr>
            <a:cxnSpLocks/>
            <a:stCxn id="3" idx="2"/>
            <a:endCxn id="13" idx="0"/>
          </p:cNvCxnSpPr>
          <p:nvPr/>
        </p:nvCxnSpPr>
        <p:spPr>
          <a:xfrm>
            <a:off x="4550582" y="4107863"/>
            <a:ext cx="0" cy="24374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848F946D-0904-3E9C-5F39-2E65A14BAD2C}"/>
              </a:ext>
            </a:extLst>
          </p:cNvPr>
          <p:cNvCxnSpPr>
            <a:cxnSpLocks/>
            <a:stCxn id="17" idx="2"/>
            <a:endCxn id="7" idx="0"/>
          </p:cNvCxnSpPr>
          <p:nvPr/>
        </p:nvCxnSpPr>
        <p:spPr>
          <a:xfrm>
            <a:off x="9394456" y="2867011"/>
            <a:ext cx="0" cy="2511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19C9ACA6-5742-2B41-2707-56EACA8D7E7D}"/>
              </a:ext>
            </a:extLst>
          </p:cNvPr>
          <p:cNvCxnSpPr>
            <a:cxnSpLocks/>
            <a:stCxn id="7" idx="2"/>
            <a:endCxn id="5" idx="0"/>
          </p:cNvCxnSpPr>
          <p:nvPr/>
        </p:nvCxnSpPr>
        <p:spPr>
          <a:xfrm>
            <a:off x="9394456" y="4115237"/>
            <a:ext cx="0" cy="236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70DD3C8C-5046-5528-B8C5-9B700D90515A}"/>
              </a:ext>
            </a:extLst>
          </p:cNvPr>
          <p:cNvCxnSpPr>
            <a:cxnSpLocks/>
            <a:stCxn id="5" idx="2"/>
            <a:endCxn id="21" idx="0"/>
          </p:cNvCxnSpPr>
          <p:nvPr/>
        </p:nvCxnSpPr>
        <p:spPr>
          <a:xfrm>
            <a:off x="9394456" y="5348715"/>
            <a:ext cx="0" cy="236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5F7AFBC1-B596-5BEA-2486-CA0C364AACA6}"/>
              </a:ext>
            </a:extLst>
          </p:cNvPr>
          <p:cNvSpPr/>
          <p:nvPr/>
        </p:nvSpPr>
        <p:spPr>
          <a:xfrm>
            <a:off x="6138385" y="4346540"/>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a:extLst>
              <a:ext uri="{FF2B5EF4-FFF2-40B4-BE49-F238E27FC236}">
                <a16:creationId xmlns:a16="http://schemas.microsoft.com/office/drawing/2014/main" id="{4F01A3C9-1944-AA0C-A614-75B51BA0811E}"/>
              </a:ext>
            </a:extLst>
          </p:cNvPr>
          <p:cNvSpPr/>
          <p:nvPr/>
        </p:nvSpPr>
        <p:spPr>
          <a:xfrm>
            <a:off x="6146146" y="3108220"/>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B08EEDEF-66E4-40C1-239D-533A11FA35A8}"/>
              </a:ext>
            </a:extLst>
          </p:cNvPr>
          <p:cNvSpPr txBox="1"/>
          <p:nvPr/>
        </p:nvSpPr>
        <p:spPr>
          <a:xfrm>
            <a:off x="6418320" y="4484070"/>
            <a:ext cx="1168162" cy="646331"/>
          </a:xfrm>
          <a:prstGeom prst="rect">
            <a:avLst/>
          </a:prstGeom>
          <a:noFill/>
        </p:spPr>
        <p:txBody>
          <a:bodyPr wrap="square" rtlCol="0">
            <a:spAutoFit/>
          </a:bodyPr>
          <a:lstStyle/>
          <a:p>
            <a:r>
              <a:rPr lang="en-US" altLang="zh-TW" sz="1800" dirty="0" err="1">
                <a:latin typeface="Times New Roman" panose="02020603050405020304" pitchFamily="18" charset="0"/>
                <a:cs typeface="Times New Roman" panose="02020603050405020304" pitchFamily="18" charset="0"/>
              </a:rPr>
              <a:t>sreach</a:t>
            </a:r>
            <a:r>
              <a:rPr lang="zh-TW" altLang="en-US" sz="1800" dirty="0">
                <a:latin typeface="標楷體" panose="03000509000000000000" pitchFamily="65" charset="-120"/>
                <a:ea typeface="標楷體" panose="03000509000000000000" pitchFamily="65" charset="-120"/>
                <a:cs typeface="Times New Roman" panose="02020603050405020304" pitchFamily="18" charset="0"/>
              </a:rPr>
              <a:t>收集座標</a:t>
            </a:r>
            <a:endParaRPr lang="en-US" altLang="zh-TW" sz="1800" dirty="0">
              <a:latin typeface="標楷體" panose="03000509000000000000" pitchFamily="65" charset="-120"/>
              <a:ea typeface="標楷體" panose="03000509000000000000" pitchFamily="65" charset="-120"/>
              <a:cs typeface="Times New Roman" panose="02020603050405020304" pitchFamily="18" charset="0"/>
            </a:endParaRPr>
          </a:p>
        </p:txBody>
      </p:sp>
      <p:cxnSp>
        <p:nvCxnSpPr>
          <p:cNvPr id="26" name="接點: 肘形 25">
            <a:extLst>
              <a:ext uri="{FF2B5EF4-FFF2-40B4-BE49-F238E27FC236}">
                <a16:creationId xmlns:a16="http://schemas.microsoft.com/office/drawing/2014/main" id="{15840055-A7B6-DC07-FC7F-B6C01B066A2B}"/>
              </a:ext>
            </a:extLst>
          </p:cNvPr>
          <p:cNvCxnSpPr>
            <a:cxnSpLocks/>
            <a:endCxn id="20" idx="0"/>
          </p:cNvCxnSpPr>
          <p:nvPr/>
        </p:nvCxnSpPr>
        <p:spPr>
          <a:xfrm>
            <a:off x="4500052" y="1605593"/>
            <a:ext cx="2452101" cy="264307"/>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直線單箭頭接點 30">
            <a:extLst>
              <a:ext uri="{FF2B5EF4-FFF2-40B4-BE49-F238E27FC236}">
                <a16:creationId xmlns:a16="http://schemas.microsoft.com/office/drawing/2014/main" id="{51BEA08E-26B0-7B90-A460-128518A77A2C}"/>
              </a:ext>
            </a:extLst>
          </p:cNvPr>
          <p:cNvCxnSpPr>
            <a:cxnSpLocks/>
            <a:stCxn id="20" idx="2"/>
            <a:endCxn id="60" idx="0"/>
          </p:cNvCxnSpPr>
          <p:nvPr/>
        </p:nvCxnSpPr>
        <p:spPr>
          <a:xfrm flipH="1">
            <a:off x="6946670" y="2867011"/>
            <a:ext cx="5483" cy="2412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1B6CAA2F-60F9-34A9-6771-DE89C8C331CC}"/>
              </a:ext>
            </a:extLst>
          </p:cNvPr>
          <p:cNvCxnSpPr>
            <a:cxnSpLocks/>
            <a:stCxn id="60" idx="2"/>
            <a:endCxn id="58" idx="0"/>
          </p:cNvCxnSpPr>
          <p:nvPr/>
        </p:nvCxnSpPr>
        <p:spPr>
          <a:xfrm flipH="1">
            <a:off x="6938909" y="4105331"/>
            <a:ext cx="7761" cy="2412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8F97D62C-ACA0-0DC2-AEF3-8FA928710A45}"/>
              </a:ext>
            </a:extLst>
          </p:cNvPr>
          <p:cNvCxnSpPr>
            <a:cxnSpLocks/>
            <a:endCxn id="12" idx="0"/>
          </p:cNvCxnSpPr>
          <p:nvPr/>
        </p:nvCxnSpPr>
        <p:spPr>
          <a:xfrm>
            <a:off x="4550582" y="1605593"/>
            <a:ext cx="0" cy="2643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480B968F-2B98-74D3-A8AE-7F51A573C501}"/>
              </a:ext>
            </a:extLst>
          </p:cNvPr>
          <p:cNvSpPr txBox="1"/>
          <p:nvPr/>
        </p:nvSpPr>
        <p:spPr>
          <a:xfrm>
            <a:off x="6418320" y="3243317"/>
            <a:ext cx="1168162" cy="646331"/>
          </a:xfrm>
          <a:prstGeom prst="rect">
            <a:avLst/>
          </a:prstGeom>
          <a:noFill/>
        </p:spPr>
        <p:txBody>
          <a:bodyPr wrap="square" rtlCol="0">
            <a:spAutoFit/>
          </a:bodyPr>
          <a:lstStyle/>
          <a:p>
            <a:r>
              <a:rPr lang="en-US" altLang="zh-TW" dirty="0" err="1">
                <a:latin typeface="標楷體" panose="03000509000000000000" pitchFamily="65" charset="-120"/>
                <a:ea typeface="標楷體" panose="03000509000000000000" pitchFamily="65" charset="-120"/>
              </a:rPr>
              <a:t>sreach</a:t>
            </a:r>
            <a:r>
              <a:rPr lang="zh-TW" altLang="en-US" dirty="0">
                <a:latin typeface="標楷體" panose="03000509000000000000" pitchFamily="65" charset="-120"/>
                <a:ea typeface="標楷體" panose="03000509000000000000" pitchFamily="65" charset="-120"/>
              </a:rPr>
              <a:t>篩選格子</a:t>
            </a:r>
          </a:p>
        </p:txBody>
      </p:sp>
    </p:spTree>
    <p:extLst>
      <p:ext uri="{BB962C8B-B14F-4D97-AF65-F5344CB8AC3E}">
        <p14:creationId xmlns:p14="http://schemas.microsoft.com/office/powerpoint/2010/main" val="2896180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取差值測試</a:t>
            </a:r>
          </a:p>
        </p:txBody>
      </p:sp>
      <p:sp>
        <p:nvSpPr>
          <p:cNvPr id="11" name="文字方塊 10">
            <a:extLst>
              <a:ext uri="{FF2B5EF4-FFF2-40B4-BE49-F238E27FC236}">
                <a16:creationId xmlns:a16="http://schemas.microsoft.com/office/drawing/2014/main" id="{C9AD5BF0-2913-1F33-5AC8-7ED9A9BDBEFC}"/>
              </a:ext>
            </a:extLst>
          </p:cNvPr>
          <p:cNvSpPr txBox="1"/>
          <p:nvPr/>
        </p:nvSpPr>
        <p:spPr>
          <a:xfrm>
            <a:off x="922597" y="1343844"/>
            <a:ext cx="8568875" cy="923330"/>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程式執行到結束共花費</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0.0096</a:t>
            </a:r>
            <a:r>
              <a:rPr lang="zh-TW" altLang="en-US" dirty="0">
                <a:latin typeface="標楷體" panose="03000509000000000000" pitchFamily="65" charset="-120"/>
                <a:ea typeface="標楷體" panose="03000509000000000000" pitchFamily="65" charset="-120"/>
              </a:rPr>
              <a:t>秒</a:t>
            </a:r>
            <a:br>
              <a:rPr lang="en-US" altLang="zh-TW" dirty="0">
                <a:latin typeface="標楷體" panose="03000509000000000000" pitchFamily="65" charset="-120"/>
                <a:ea typeface="標楷體" panose="03000509000000000000" pitchFamily="65" charset="-120"/>
              </a:rPr>
            </a:br>
            <a:r>
              <a:rPr lang="en-US" altLang="zh-TW" dirty="0">
                <a:latin typeface="Times New Roman" panose="02020603050405020304" pitchFamily="18" charset="0"/>
                <a:ea typeface="標楷體" panose="03000509000000000000" pitchFamily="65" charset="-120"/>
                <a:cs typeface="Times New Roman" panose="02020603050405020304" pitchFamily="18" charset="0"/>
              </a:rPr>
              <a:t>CPU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i5-10300H</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en-US" altLang="zh-TW" dirty="0">
                <a:latin typeface="Times New Roman" panose="02020603050405020304" pitchFamily="18" charset="0"/>
                <a:ea typeface="標楷體" panose="03000509000000000000" pitchFamily="65" charset="-120"/>
                <a:cs typeface="Times New Roman" panose="02020603050405020304" pitchFamily="18" charset="0"/>
              </a:rPr>
              <a:t>GPU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GTX1650</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a:extLst>
              <a:ext uri="{FF2B5EF4-FFF2-40B4-BE49-F238E27FC236}">
                <a16:creationId xmlns:a16="http://schemas.microsoft.com/office/drawing/2014/main" id="{17051BA4-97A1-510E-A4DC-2615683F5FB2}"/>
              </a:ext>
            </a:extLst>
          </p:cNvPr>
          <p:cNvPicPr>
            <a:picLocks noChangeAspect="1"/>
          </p:cNvPicPr>
          <p:nvPr/>
        </p:nvPicPr>
        <p:blipFill>
          <a:blip r:embed="rId2"/>
          <a:stretch>
            <a:fillRect/>
          </a:stretch>
        </p:blipFill>
        <p:spPr>
          <a:xfrm>
            <a:off x="1008481" y="2505670"/>
            <a:ext cx="5087519" cy="915022"/>
          </a:xfrm>
          <a:prstGeom prst="rect">
            <a:avLst/>
          </a:prstGeom>
        </p:spPr>
      </p:pic>
    </p:spTree>
    <p:extLst>
      <p:ext uri="{BB962C8B-B14F-4D97-AF65-F5344CB8AC3E}">
        <p14:creationId xmlns:p14="http://schemas.microsoft.com/office/powerpoint/2010/main" val="1051000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Farneback</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密集光流測試</a:t>
            </a:r>
          </a:p>
        </p:txBody>
      </p:sp>
      <p:pic>
        <p:nvPicPr>
          <p:cNvPr id="2" name="內容版面配置區 4" descr="一張含有 文字, 收據, 數字, 字型 的圖片&#10;&#10;自動產生的描述">
            <a:extLst>
              <a:ext uri="{FF2B5EF4-FFF2-40B4-BE49-F238E27FC236}">
                <a16:creationId xmlns:a16="http://schemas.microsoft.com/office/drawing/2014/main" id="{068E0F57-3BCE-6D35-A00E-73E0CECE8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078" y="1032198"/>
            <a:ext cx="2263646" cy="4793604"/>
          </a:xfrm>
        </p:spPr>
      </p:pic>
      <p:pic>
        <p:nvPicPr>
          <p:cNvPr id="5" name="圖片 4" descr="一張含有 文字, 收據, 數字, 字型 的圖片&#10;&#10;自動產生的描述">
            <a:extLst>
              <a:ext uri="{FF2B5EF4-FFF2-40B4-BE49-F238E27FC236}">
                <a16:creationId xmlns:a16="http://schemas.microsoft.com/office/drawing/2014/main" id="{E9463086-263A-3533-4A68-7A1239D84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1846" y="1032198"/>
            <a:ext cx="2263647" cy="4793604"/>
          </a:xfrm>
          <a:prstGeom prst="rect">
            <a:avLst/>
          </a:prstGeom>
        </p:spPr>
      </p:pic>
      <p:pic>
        <p:nvPicPr>
          <p:cNvPr id="7" name="圖片 6">
            <a:extLst>
              <a:ext uri="{FF2B5EF4-FFF2-40B4-BE49-F238E27FC236}">
                <a16:creationId xmlns:a16="http://schemas.microsoft.com/office/drawing/2014/main" id="{CA451CE0-E0AA-FFF9-7D91-FE59738246D4}"/>
              </a:ext>
            </a:extLst>
          </p:cNvPr>
          <p:cNvPicPr>
            <a:picLocks noChangeAspect="1"/>
          </p:cNvPicPr>
          <p:nvPr/>
        </p:nvPicPr>
        <p:blipFill>
          <a:blip r:embed="rId4"/>
          <a:stretch>
            <a:fillRect/>
          </a:stretch>
        </p:blipFill>
        <p:spPr>
          <a:xfrm>
            <a:off x="722078" y="5825802"/>
            <a:ext cx="6788161" cy="793054"/>
          </a:xfrm>
          <a:prstGeom prst="rect">
            <a:avLst/>
          </a:prstGeom>
        </p:spPr>
      </p:pic>
    </p:spTree>
    <p:extLst>
      <p:ext uri="{BB962C8B-B14F-4D97-AF65-F5344CB8AC3E}">
        <p14:creationId xmlns:p14="http://schemas.microsoft.com/office/powerpoint/2010/main" val="300212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Farneback</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密集光流測試</a:t>
            </a:r>
          </a:p>
        </p:txBody>
      </p:sp>
      <p:pic>
        <p:nvPicPr>
          <p:cNvPr id="9" name="圖片 8" descr="一張含有 螢幕擷取畫面, 黑色, 黑與白, 黑暗 的圖片&#10;&#10;自動產生的描述">
            <a:extLst>
              <a:ext uri="{FF2B5EF4-FFF2-40B4-BE49-F238E27FC236}">
                <a16:creationId xmlns:a16="http://schemas.microsoft.com/office/drawing/2014/main" id="{3208A25E-3C39-8801-C2CC-88F6FC444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185" y="2086366"/>
            <a:ext cx="2214372" cy="4689258"/>
          </a:xfrm>
          <a:prstGeom prst="rect">
            <a:avLst/>
          </a:prstGeom>
        </p:spPr>
      </p:pic>
      <p:pic>
        <p:nvPicPr>
          <p:cNvPr id="15" name="圖片 14" descr="一張含有 螢幕擷取畫面, 黑色, 黑暗, 黑與白 的圖片&#10;&#10;自動產生的描述">
            <a:extLst>
              <a:ext uri="{FF2B5EF4-FFF2-40B4-BE49-F238E27FC236}">
                <a16:creationId xmlns:a16="http://schemas.microsoft.com/office/drawing/2014/main" id="{916D0B5F-56AF-DE68-9A05-994F21CA8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0340" y="2086366"/>
            <a:ext cx="2214372" cy="4689258"/>
          </a:xfrm>
          <a:prstGeom prst="rect">
            <a:avLst/>
          </a:prstGeom>
        </p:spPr>
      </p:pic>
      <p:sp>
        <p:nvSpPr>
          <p:cNvPr id="16" name="文字方塊 15">
            <a:extLst>
              <a:ext uri="{FF2B5EF4-FFF2-40B4-BE49-F238E27FC236}">
                <a16:creationId xmlns:a16="http://schemas.microsoft.com/office/drawing/2014/main" id="{631D0BF9-07DD-59F4-CD62-FB0984E19B48}"/>
              </a:ext>
            </a:extLst>
          </p:cNvPr>
          <p:cNvSpPr txBox="1"/>
          <p:nvPr/>
        </p:nvSpPr>
        <p:spPr>
          <a:xfrm>
            <a:off x="878401" y="1107647"/>
            <a:ext cx="8568875" cy="923330"/>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取兩者光流後經過設定最小</a:t>
            </a:r>
            <a:r>
              <a:rPr lang="en-US" altLang="zh-TW" dirty="0">
                <a:latin typeface="標楷體" panose="03000509000000000000" pitchFamily="65" charset="-120"/>
                <a:ea typeface="標楷體" panose="03000509000000000000" pitchFamily="65" charset="-120"/>
              </a:rPr>
              <a:t>&amp;</a:t>
            </a:r>
            <a:r>
              <a:rPr lang="zh-TW" altLang="en-US" dirty="0">
                <a:latin typeface="標楷體" panose="03000509000000000000" pitchFamily="65" charset="-120"/>
                <a:ea typeface="標楷體" panose="03000509000000000000" pitchFamily="65" charset="-120"/>
              </a:rPr>
              <a:t>最大光流幅度，來排除大範圍運動（例如圖片亮度變化）所帶來的誤判，可得到左圖，要獲得更精確的結果，可以使用</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absdiff</a:t>
            </a:r>
            <a:r>
              <a:rPr lang="zh-TW" altLang="en-US" dirty="0">
                <a:latin typeface="標楷體" panose="03000509000000000000" pitchFamily="65" charset="-120"/>
                <a:ea typeface="標楷體" panose="03000509000000000000" pitchFamily="65" charset="-120"/>
              </a:rPr>
              <a:t>的結果以及光流檢測結果相結合，如右圖。</a:t>
            </a:r>
          </a:p>
        </p:txBody>
      </p:sp>
    </p:spTree>
    <p:extLst>
      <p:ext uri="{BB962C8B-B14F-4D97-AF65-F5344CB8AC3E}">
        <p14:creationId xmlns:p14="http://schemas.microsoft.com/office/powerpoint/2010/main" val="3717905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en-US" altLang="zh-TW" sz="3200" dirty="0" err="1">
                <a:latin typeface="Times New Roman" panose="02020603050405020304" pitchFamily="18" charset="0"/>
                <a:ea typeface="標楷體" panose="03000509000000000000" pitchFamily="65" charset="-120"/>
                <a:cs typeface="Times New Roman" panose="02020603050405020304" pitchFamily="18" charset="0"/>
              </a:rPr>
              <a:t>Farneback</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密集光流測試</a:t>
            </a:r>
          </a:p>
        </p:txBody>
      </p:sp>
      <p:pic>
        <p:nvPicPr>
          <p:cNvPr id="10" name="圖片 9" descr="一張含有 文字, 數字, 螢幕擷取畫面, 字型 的圖片&#10;&#10;自動產生的描述">
            <a:extLst>
              <a:ext uri="{FF2B5EF4-FFF2-40B4-BE49-F238E27FC236}">
                <a16:creationId xmlns:a16="http://schemas.microsoft.com/office/drawing/2014/main" id="{7529B252-6C2A-559F-98B3-40A255BAF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182" y="1061339"/>
            <a:ext cx="2586482" cy="5477256"/>
          </a:xfrm>
          <a:prstGeom prst="rect">
            <a:avLst/>
          </a:prstGeom>
        </p:spPr>
      </p:pic>
      <p:pic>
        <p:nvPicPr>
          <p:cNvPr id="12" name="圖片 11">
            <a:extLst>
              <a:ext uri="{FF2B5EF4-FFF2-40B4-BE49-F238E27FC236}">
                <a16:creationId xmlns:a16="http://schemas.microsoft.com/office/drawing/2014/main" id="{BDE406EE-5941-6053-4611-E986F9683AB2}"/>
              </a:ext>
            </a:extLst>
          </p:cNvPr>
          <p:cNvPicPr>
            <a:picLocks noChangeAspect="1"/>
          </p:cNvPicPr>
          <p:nvPr/>
        </p:nvPicPr>
        <p:blipFill>
          <a:blip r:embed="rId3"/>
          <a:stretch>
            <a:fillRect/>
          </a:stretch>
        </p:blipFill>
        <p:spPr>
          <a:xfrm>
            <a:off x="3987064" y="1343844"/>
            <a:ext cx="4272071" cy="815202"/>
          </a:xfrm>
          <a:prstGeom prst="rect">
            <a:avLst/>
          </a:prstGeom>
        </p:spPr>
      </p:pic>
      <p:sp>
        <p:nvSpPr>
          <p:cNvPr id="13" name="文字方塊 12">
            <a:extLst>
              <a:ext uri="{FF2B5EF4-FFF2-40B4-BE49-F238E27FC236}">
                <a16:creationId xmlns:a16="http://schemas.microsoft.com/office/drawing/2014/main" id="{209D4612-2BF4-358B-6910-13E21D47FB54}"/>
              </a:ext>
            </a:extLst>
          </p:cNvPr>
          <p:cNvSpPr txBox="1"/>
          <p:nvPr/>
        </p:nvSpPr>
        <p:spPr>
          <a:xfrm>
            <a:off x="3974698" y="2347517"/>
            <a:ext cx="8568875" cy="646331"/>
          </a:xfrm>
          <a:prstGeom prst="rect">
            <a:avLst/>
          </a:prstGeom>
          <a:noFill/>
        </p:spPr>
        <p:txBody>
          <a:bodyPr wrap="square">
            <a:spAutoFit/>
          </a:bodyPr>
          <a:lstStyle/>
          <a:p>
            <a:r>
              <a:rPr lang="zh-TW" altLang="en-US" dirty="0">
                <a:latin typeface="標楷體" panose="03000509000000000000" pitchFamily="65" charset="-120"/>
                <a:ea typeface="標楷體" panose="03000509000000000000" pitchFamily="65" charset="-120"/>
              </a:rPr>
              <a:t>取差值測試   耗時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(0.0096s)</a:t>
            </a:r>
            <a:br>
              <a:rPr lang="en-US" altLang="zh-TW" dirty="0">
                <a:latin typeface="Times New Roman" panose="02020603050405020304" pitchFamily="18" charset="0"/>
                <a:ea typeface="標楷體" panose="03000509000000000000" pitchFamily="65" charset="-120"/>
                <a:cs typeface="Times New Roman" panose="02020603050405020304" pitchFamily="18" charset="0"/>
              </a:rPr>
            </a:br>
            <a:r>
              <a:rPr lang="zh-TW" altLang="en-US" dirty="0">
                <a:latin typeface="標楷體" panose="03000509000000000000" pitchFamily="65" charset="-120"/>
                <a:ea typeface="標楷體" panose="03000509000000000000" pitchFamily="65" charset="-120"/>
              </a:rPr>
              <a:t>密集光流測試 耗時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(0.2832s)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433490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圖像匹配測試</a:t>
            </a:r>
          </a:p>
        </p:txBody>
      </p:sp>
      <p:pic>
        <p:nvPicPr>
          <p:cNvPr id="21" name="圖片 20">
            <a:extLst>
              <a:ext uri="{FF2B5EF4-FFF2-40B4-BE49-F238E27FC236}">
                <a16:creationId xmlns:a16="http://schemas.microsoft.com/office/drawing/2014/main" id="{B43EFD16-2B68-4313-A555-7564047D7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372" y="1719695"/>
            <a:ext cx="685800" cy="495300"/>
          </a:xfrm>
          <a:prstGeom prst="rect">
            <a:avLst/>
          </a:prstGeom>
        </p:spPr>
      </p:pic>
      <p:pic>
        <p:nvPicPr>
          <p:cNvPr id="23" name="圖片 22">
            <a:extLst>
              <a:ext uri="{FF2B5EF4-FFF2-40B4-BE49-F238E27FC236}">
                <a16:creationId xmlns:a16="http://schemas.microsoft.com/office/drawing/2014/main" id="{A8EAE8CB-F1D0-416D-825B-E8B7899EC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19" y="4402288"/>
            <a:ext cx="1009650" cy="438150"/>
          </a:xfrm>
          <a:prstGeom prst="rect">
            <a:avLst/>
          </a:prstGeom>
        </p:spPr>
      </p:pic>
      <p:pic>
        <p:nvPicPr>
          <p:cNvPr id="25" name="圖片 24">
            <a:extLst>
              <a:ext uri="{FF2B5EF4-FFF2-40B4-BE49-F238E27FC236}">
                <a16:creationId xmlns:a16="http://schemas.microsoft.com/office/drawing/2014/main" id="{7EE5A4F0-E4DC-4FF7-B1DF-0EB90B4E95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419" y="3742465"/>
            <a:ext cx="1085850" cy="495300"/>
          </a:xfrm>
          <a:prstGeom prst="rect">
            <a:avLst/>
          </a:prstGeom>
        </p:spPr>
      </p:pic>
      <p:pic>
        <p:nvPicPr>
          <p:cNvPr id="27" name="圖片 26">
            <a:extLst>
              <a:ext uri="{FF2B5EF4-FFF2-40B4-BE49-F238E27FC236}">
                <a16:creationId xmlns:a16="http://schemas.microsoft.com/office/drawing/2014/main" id="{08FD5C04-43F2-4A8B-8289-EDC1A6000C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419" y="3063592"/>
            <a:ext cx="1085850" cy="495300"/>
          </a:xfrm>
          <a:prstGeom prst="rect">
            <a:avLst/>
          </a:prstGeom>
        </p:spPr>
      </p:pic>
      <p:pic>
        <p:nvPicPr>
          <p:cNvPr id="29" name="圖片 28">
            <a:extLst>
              <a:ext uri="{FF2B5EF4-FFF2-40B4-BE49-F238E27FC236}">
                <a16:creationId xmlns:a16="http://schemas.microsoft.com/office/drawing/2014/main" id="{81A3E0A0-B932-4438-A7D7-774BD0F81B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5372" y="2382120"/>
            <a:ext cx="685800" cy="495300"/>
          </a:xfrm>
          <a:prstGeom prst="rect">
            <a:avLst/>
          </a:prstGeom>
        </p:spPr>
      </p:pic>
      <p:pic>
        <p:nvPicPr>
          <p:cNvPr id="31" name="圖片 30">
            <a:extLst>
              <a:ext uri="{FF2B5EF4-FFF2-40B4-BE49-F238E27FC236}">
                <a16:creationId xmlns:a16="http://schemas.microsoft.com/office/drawing/2014/main" id="{BDF1A2E4-E306-49ED-B1FB-FE3A549CE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5372" y="3063592"/>
            <a:ext cx="685800" cy="495300"/>
          </a:xfrm>
          <a:prstGeom prst="rect">
            <a:avLst/>
          </a:prstGeom>
        </p:spPr>
      </p:pic>
      <p:pic>
        <p:nvPicPr>
          <p:cNvPr id="33" name="圖片 32">
            <a:extLst>
              <a:ext uri="{FF2B5EF4-FFF2-40B4-BE49-F238E27FC236}">
                <a16:creationId xmlns:a16="http://schemas.microsoft.com/office/drawing/2014/main" id="{5D27078B-7B63-4378-A6AC-12D99562FC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5372" y="3742465"/>
            <a:ext cx="685800" cy="476250"/>
          </a:xfrm>
          <a:prstGeom prst="rect">
            <a:avLst/>
          </a:prstGeom>
        </p:spPr>
      </p:pic>
      <p:pic>
        <p:nvPicPr>
          <p:cNvPr id="35" name="圖片 34">
            <a:extLst>
              <a:ext uri="{FF2B5EF4-FFF2-40B4-BE49-F238E27FC236}">
                <a16:creationId xmlns:a16="http://schemas.microsoft.com/office/drawing/2014/main" id="{66A652D5-2E43-4DC5-97D4-AE01F87462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5372" y="4402288"/>
            <a:ext cx="685800" cy="476250"/>
          </a:xfrm>
          <a:prstGeom prst="rect">
            <a:avLst/>
          </a:prstGeom>
        </p:spPr>
      </p:pic>
      <p:pic>
        <p:nvPicPr>
          <p:cNvPr id="37" name="圖片 36">
            <a:extLst>
              <a:ext uri="{FF2B5EF4-FFF2-40B4-BE49-F238E27FC236}">
                <a16:creationId xmlns:a16="http://schemas.microsoft.com/office/drawing/2014/main" id="{AD6D73B3-4A15-48F3-9A03-7B648F3F37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3419" y="2382120"/>
            <a:ext cx="1085850" cy="495300"/>
          </a:xfrm>
          <a:prstGeom prst="rect">
            <a:avLst/>
          </a:prstGeom>
        </p:spPr>
      </p:pic>
      <p:pic>
        <p:nvPicPr>
          <p:cNvPr id="39" name="圖片 38">
            <a:extLst>
              <a:ext uri="{FF2B5EF4-FFF2-40B4-BE49-F238E27FC236}">
                <a16:creationId xmlns:a16="http://schemas.microsoft.com/office/drawing/2014/main" id="{0A26F3C5-FBFF-4872-BC67-2E1BD513B9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3419" y="1719695"/>
            <a:ext cx="1085850" cy="495300"/>
          </a:xfrm>
          <a:prstGeom prst="rect">
            <a:avLst/>
          </a:prstGeom>
        </p:spPr>
      </p:pic>
      <p:sp>
        <p:nvSpPr>
          <p:cNvPr id="40" name="文字方塊 39">
            <a:extLst>
              <a:ext uri="{FF2B5EF4-FFF2-40B4-BE49-F238E27FC236}">
                <a16:creationId xmlns:a16="http://schemas.microsoft.com/office/drawing/2014/main" id="{BC14F79F-D24D-4159-9367-F025704E59F9}"/>
              </a:ext>
            </a:extLst>
          </p:cNvPr>
          <p:cNvSpPr txBox="1"/>
          <p:nvPr/>
        </p:nvSpPr>
        <p:spPr>
          <a:xfrm>
            <a:off x="838200" y="5077691"/>
            <a:ext cx="1558636"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樣本</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長格子</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1" name="文字方塊 40">
            <a:extLst>
              <a:ext uri="{FF2B5EF4-FFF2-40B4-BE49-F238E27FC236}">
                <a16:creationId xmlns:a16="http://schemas.microsoft.com/office/drawing/2014/main" id="{3EB463EB-3601-49AD-BE75-7F05B8870818}"/>
              </a:ext>
            </a:extLst>
          </p:cNvPr>
          <p:cNvSpPr txBox="1"/>
          <p:nvPr/>
        </p:nvSpPr>
        <p:spPr>
          <a:xfrm>
            <a:off x="2639291" y="5077691"/>
            <a:ext cx="1558636"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樣本</a:t>
            </a:r>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短格子</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46" name="文字方塊 45">
            <a:extLst>
              <a:ext uri="{FF2B5EF4-FFF2-40B4-BE49-F238E27FC236}">
                <a16:creationId xmlns:a16="http://schemas.microsoft.com/office/drawing/2014/main" id="{90AFFA15-DE6C-4FA9-93DD-185D68B61C11}"/>
              </a:ext>
            </a:extLst>
          </p:cNvPr>
          <p:cNvSpPr txBox="1"/>
          <p:nvPr/>
        </p:nvSpPr>
        <p:spPr>
          <a:xfrm>
            <a:off x="4987636" y="5846618"/>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輸入圖片</a:t>
            </a:r>
          </a:p>
        </p:txBody>
      </p:sp>
      <p:sp>
        <p:nvSpPr>
          <p:cNvPr id="47" name="文字方塊 46">
            <a:extLst>
              <a:ext uri="{FF2B5EF4-FFF2-40B4-BE49-F238E27FC236}">
                <a16:creationId xmlns:a16="http://schemas.microsoft.com/office/drawing/2014/main" id="{F343A335-951B-43E3-8B68-E65B40347C36}"/>
              </a:ext>
            </a:extLst>
          </p:cNvPr>
          <p:cNvSpPr txBox="1"/>
          <p:nvPr/>
        </p:nvSpPr>
        <p:spPr>
          <a:xfrm>
            <a:off x="7667513" y="5846618"/>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輸出結果</a:t>
            </a:r>
          </a:p>
        </p:txBody>
      </p:sp>
      <p:pic>
        <p:nvPicPr>
          <p:cNvPr id="6" name="圖片 5">
            <a:extLst>
              <a:ext uri="{FF2B5EF4-FFF2-40B4-BE49-F238E27FC236}">
                <a16:creationId xmlns:a16="http://schemas.microsoft.com/office/drawing/2014/main" id="{405521B4-508C-41A9-89B7-1FE649FC3A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84871" y="1461654"/>
            <a:ext cx="2057196" cy="4384964"/>
          </a:xfrm>
          <a:prstGeom prst="rect">
            <a:avLst/>
          </a:prstGeom>
        </p:spPr>
      </p:pic>
      <p:sp>
        <p:nvSpPr>
          <p:cNvPr id="7" name="矩形 6">
            <a:extLst>
              <a:ext uri="{FF2B5EF4-FFF2-40B4-BE49-F238E27FC236}">
                <a16:creationId xmlns:a16="http://schemas.microsoft.com/office/drawing/2014/main" id="{CE9BAD1D-0C0A-4910-BA83-643C7B8BA4B0}"/>
              </a:ext>
            </a:extLst>
          </p:cNvPr>
          <p:cNvSpPr/>
          <p:nvPr/>
        </p:nvSpPr>
        <p:spPr>
          <a:xfrm>
            <a:off x="8591550" y="2251075"/>
            <a:ext cx="241300" cy="184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0E761A92-97F8-448D-B33D-46CD4F8D6FB8}"/>
              </a:ext>
            </a:extLst>
          </p:cNvPr>
          <p:cNvSpPr/>
          <p:nvPr/>
        </p:nvSpPr>
        <p:spPr>
          <a:xfrm>
            <a:off x="8591550" y="3184525"/>
            <a:ext cx="361950" cy="1428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9BEF9C4F-F106-48D1-864E-EA781BA2B215}"/>
              </a:ext>
            </a:extLst>
          </p:cNvPr>
          <p:cNvSpPr/>
          <p:nvPr/>
        </p:nvSpPr>
        <p:spPr>
          <a:xfrm>
            <a:off x="8265856" y="3041650"/>
            <a:ext cx="325694" cy="14287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3FAC8610-56DC-4E14-8F4B-ED03F8869054}"/>
              </a:ext>
            </a:extLst>
          </p:cNvPr>
          <p:cNvSpPr/>
          <p:nvPr/>
        </p:nvSpPr>
        <p:spPr>
          <a:xfrm>
            <a:off x="8963945" y="3006726"/>
            <a:ext cx="325694" cy="1714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D7DCB357-A994-4912-A5C0-586DE43E3D53}"/>
              </a:ext>
            </a:extLst>
          </p:cNvPr>
          <p:cNvSpPr/>
          <p:nvPr/>
        </p:nvSpPr>
        <p:spPr>
          <a:xfrm>
            <a:off x="8265856" y="3321050"/>
            <a:ext cx="325694" cy="17462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4686B673-F807-4653-B414-8DEDC5DBB57B}"/>
              </a:ext>
            </a:extLst>
          </p:cNvPr>
          <p:cNvSpPr/>
          <p:nvPr/>
        </p:nvSpPr>
        <p:spPr>
          <a:xfrm>
            <a:off x="8942131" y="3337440"/>
            <a:ext cx="325694" cy="17462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9C9B9665-E75A-4D53-A738-7234F4C75C1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79771" y="1429879"/>
            <a:ext cx="2057196" cy="4384964"/>
          </a:xfrm>
          <a:prstGeom prst="rect">
            <a:avLst/>
          </a:prstGeom>
        </p:spPr>
      </p:pic>
    </p:spTree>
    <p:extLst>
      <p:ext uri="{BB962C8B-B14F-4D97-AF65-F5344CB8AC3E}">
        <p14:creationId xmlns:p14="http://schemas.microsoft.com/office/powerpoint/2010/main" val="2776226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加入</a:t>
            </a:r>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SIFT</a:t>
            </a:r>
            <a:r>
              <a:rPr lang="zh-TW" altLang="en-US" sz="3200" dirty="0">
                <a:latin typeface="Times New Roman" panose="02020603050405020304" pitchFamily="18" charset="0"/>
                <a:ea typeface="標楷體" panose="03000509000000000000" pitchFamily="65" charset="-120"/>
                <a:cs typeface="Times New Roman" panose="02020603050405020304" pitchFamily="18" charset="0"/>
              </a:rPr>
              <a:t>尺度不變特徵變換</a:t>
            </a:r>
          </a:p>
        </p:txBody>
      </p:sp>
      <p:sp>
        <p:nvSpPr>
          <p:cNvPr id="30" name="文字方塊 29">
            <a:extLst>
              <a:ext uri="{FF2B5EF4-FFF2-40B4-BE49-F238E27FC236}">
                <a16:creationId xmlns:a16="http://schemas.microsoft.com/office/drawing/2014/main" id="{349D54DE-4772-45A0-B699-8A07D9EA80FD}"/>
              </a:ext>
            </a:extLst>
          </p:cNvPr>
          <p:cNvSpPr txBox="1"/>
          <p:nvPr/>
        </p:nvSpPr>
        <p:spPr>
          <a:xfrm>
            <a:off x="4932218" y="5760583"/>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辨識圖片</a:t>
            </a:r>
          </a:p>
        </p:txBody>
      </p:sp>
      <p:pic>
        <p:nvPicPr>
          <p:cNvPr id="36" name="圖片 35">
            <a:extLst>
              <a:ext uri="{FF2B5EF4-FFF2-40B4-BE49-F238E27FC236}">
                <a16:creationId xmlns:a16="http://schemas.microsoft.com/office/drawing/2014/main" id="{45D1F3FF-51CE-431F-9733-2397669CA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353" y="1343844"/>
            <a:ext cx="2057196" cy="4384964"/>
          </a:xfrm>
          <a:prstGeom prst="rect">
            <a:avLst/>
          </a:prstGeom>
        </p:spPr>
      </p:pic>
      <p:pic>
        <p:nvPicPr>
          <p:cNvPr id="3" name="圖片 2">
            <a:extLst>
              <a:ext uri="{FF2B5EF4-FFF2-40B4-BE49-F238E27FC236}">
                <a16:creationId xmlns:a16="http://schemas.microsoft.com/office/drawing/2014/main" id="{43DF4CC9-5271-41E2-9FD7-ED2A0A193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095" y="1657996"/>
            <a:ext cx="1085850" cy="495300"/>
          </a:xfrm>
          <a:prstGeom prst="rect">
            <a:avLst/>
          </a:prstGeom>
        </p:spPr>
      </p:pic>
      <p:pic>
        <p:nvPicPr>
          <p:cNvPr id="8" name="圖片 7">
            <a:extLst>
              <a:ext uri="{FF2B5EF4-FFF2-40B4-BE49-F238E27FC236}">
                <a16:creationId xmlns:a16="http://schemas.microsoft.com/office/drawing/2014/main" id="{BD91A87F-C149-422A-9AF2-BC821869A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589" y="4780834"/>
            <a:ext cx="685800" cy="495300"/>
          </a:xfrm>
          <a:prstGeom prst="rect">
            <a:avLst/>
          </a:prstGeom>
        </p:spPr>
      </p:pic>
      <p:pic>
        <p:nvPicPr>
          <p:cNvPr id="11" name="圖片 10">
            <a:extLst>
              <a:ext uri="{FF2B5EF4-FFF2-40B4-BE49-F238E27FC236}">
                <a16:creationId xmlns:a16="http://schemas.microsoft.com/office/drawing/2014/main" id="{38FD4A7A-C436-4962-8C63-E06941F4E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095" y="4044788"/>
            <a:ext cx="1085850" cy="495300"/>
          </a:xfrm>
          <a:prstGeom prst="rect">
            <a:avLst/>
          </a:prstGeom>
        </p:spPr>
      </p:pic>
      <p:pic>
        <p:nvPicPr>
          <p:cNvPr id="13" name="圖片 12">
            <a:extLst>
              <a:ext uri="{FF2B5EF4-FFF2-40B4-BE49-F238E27FC236}">
                <a16:creationId xmlns:a16="http://schemas.microsoft.com/office/drawing/2014/main" id="{8B1CEFD7-4C06-429E-A14C-323E6D927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5095" y="3206588"/>
            <a:ext cx="1085850" cy="495300"/>
          </a:xfrm>
          <a:prstGeom prst="rect">
            <a:avLst/>
          </a:prstGeom>
        </p:spPr>
      </p:pic>
      <p:pic>
        <p:nvPicPr>
          <p:cNvPr id="15" name="圖片 14">
            <a:extLst>
              <a:ext uri="{FF2B5EF4-FFF2-40B4-BE49-F238E27FC236}">
                <a16:creationId xmlns:a16="http://schemas.microsoft.com/office/drawing/2014/main" id="{90E83FF6-5E23-46A8-8B04-D7ABFF1C6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5095" y="2397136"/>
            <a:ext cx="1085850" cy="495300"/>
          </a:xfrm>
          <a:prstGeom prst="rect">
            <a:avLst/>
          </a:prstGeom>
        </p:spPr>
      </p:pic>
      <p:sp>
        <p:nvSpPr>
          <p:cNvPr id="38" name="文字方塊 37">
            <a:extLst>
              <a:ext uri="{FF2B5EF4-FFF2-40B4-BE49-F238E27FC236}">
                <a16:creationId xmlns:a16="http://schemas.microsoft.com/office/drawing/2014/main" id="{1CAAF7D0-F475-4FFD-8DE4-2448D78A9DFB}"/>
              </a:ext>
            </a:extLst>
          </p:cNvPr>
          <p:cNvSpPr txBox="1"/>
          <p:nvPr/>
        </p:nvSpPr>
        <p:spPr>
          <a:xfrm>
            <a:off x="1068399" y="5728808"/>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樣本</a:t>
            </a:r>
          </a:p>
        </p:txBody>
      </p:sp>
      <p:pic>
        <p:nvPicPr>
          <p:cNvPr id="49" name="圖片 48">
            <a:extLst>
              <a:ext uri="{FF2B5EF4-FFF2-40B4-BE49-F238E27FC236}">
                <a16:creationId xmlns:a16="http://schemas.microsoft.com/office/drawing/2014/main" id="{FC14AD2A-ED42-4C26-8C24-335A54BA9B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7682" y="2829292"/>
            <a:ext cx="1057275" cy="466725"/>
          </a:xfrm>
          <a:prstGeom prst="rect">
            <a:avLst/>
          </a:prstGeom>
        </p:spPr>
      </p:pic>
      <p:pic>
        <p:nvPicPr>
          <p:cNvPr id="51" name="圖片 50">
            <a:extLst>
              <a:ext uri="{FF2B5EF4-FFF2-40B4-BE49-F238E27FC236}">
                <a16:creationId xmlns:a16="http://schemas.microsoft.com/office/drawing/2014/main" id="{399BEA7A-83A5-4070-A2B0-1C6BAB5A6B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7682" y="2143781"/>
            <a:ext cx="1057275" cy="466725"/>
          </a:xfrm>
          <a:prstGeom prst="rect">
            <a:avLst/>
          </a:prstGeom>
        </p:spPr>
      </p:pic>
      <p:pic>
        <p:nvPicPr>
          <p:cNvPr id="53" name="圖片 52">
            <a:extLst>
              <a:ext uri="{FF2B5EF4-FFF2-40B4-BE49-F238E27FC236}">
                <a16:creationId xmlns:a16="http://schemas.microsoft.com/office/drawing/2014/main" id="{8CBF53D1-AC16-447B-B251-3F8D67E21F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43202" y="3537988"/>
            <a:ext cx="1057275" cy="466725"/>
          </a:xfrm>
          <a:prstGeom prst="rect">
            <a:avLst/>
          </a:prstGeom>
        </p:spPr>
      </p:pic>
      <p:pic>
        <p:nvPicPr>
          <p:cNvPr id="59" name="圖片 58">
            <a:extLst>
              <a:ext uri="{FF2B5EF4-FFF2-40B4-BE49-F238E27FC236}">
                <a16:creationId xmlns:a16="http://schemas.microsoft.com/office/drawing/2014/main" id="{C99EE599-804E-4CB8-AD34-9699B16E1D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67682" y="4352484"/>
            <a:ext cx="1057275" cy="466725"/>
          </a:xfrm>
          <a:prstGeom prst="rect">
            <a:avLst/>
          </a:prstGeom>
        </p:spPr>
      </p:pic>
      <p:pic>
        <p:nvPicPr>
          <p:cNvPr id="61" name="圖片 60">
            <a:extLst>
              <a:ext uri="{FF2B5EF4-FFF2-40B4-BE49-F238E27FC236}">
                <a16:creationId xmlns:a16="http://schemas.microsoft.com/office/drawing/2014/main" id="{38B519C6-764B-4FB9-914B-F63F027343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67682" y="1474986"/>
            <a:ext cx="1057275" cy="476250"/>
          </a:xfrm>
          <a:prstGeom prst="rect">
            <a:avLst/>
          </a:prstGeom>
        </p:spPr>
      </p:pic>
      <p:pic>
        <p:nvPicPr>
          <p:cNvPr id="63" name="圖片 62">
            <a:extLst>
              <a:ext uri="{FF2B5EF4-FFF2-40B4-BE49-F238E27FC236}">
                <a16:creationId xmlns:a16="http://schemas.microsoft.com/office/drawing/2014/main" id="{0CD46A9A-7349-441A-941C-A42956A874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67682" y="5167404"/>
            <a:ext cx="1057275" cy="466725"/>
          </a:xfrm>
          <a:prstGeom prst="rect">
            <a:avLst/>
          </a:prstGeom>
        </p:spPr>
      </p:pic>
      <p:sp>
        <p:nvSpPr>
          <p:cNvPr id="68" name="矩形 67">
            <a:extLst>
              <a:ext uri="{FF2B5EF4-FFF2-40B4-BE49-F238E27FC236}">
                <a16:creationId xmlns:a16="http://schemas.microsoft.com/office/drawing/2014/main" id="{C611445B-9224-4683-BC3F-39B92A92AB1A}"/>
              </a:ext>
            </a:extLst>
          </p:cNvPr>
          <p:cNvSpPr/>
          <p:nvPr/>
        </p:nvSpPr>
        <p:spPr>
          <a:xfrm>
            <a:off x="5835650" y="2572819"/>
            <a:ext cx="243417" cy="143933"/>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E9E21440-2C35-4B30-9F8F-84E85EED6BFA}"/>
              </a:ext>
            </a:extLst>
          </p:cNvPr>
          <p:cNvSpPr/>
          <p:nvPr/>
        </p:nvSpPr>
        <p:spPr>
          <a:xfrm>
            <a:off x="6193367" y="3062655"/>
            <a:ext cx="297487" cy="161028"/>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0" name="矩形 69">
            <a:extLst>
              <a:ext uri="{FF2B5EF4-FFF2-40B4-BE49-F238E27FC236}">
                <a16:creationId xmlns:a16="http://schemas.microsoft.com/office/drawing/2014/main" id="{173F6733-6C3C-49ED-80E1-87120B2C70AA}"/>
              </a:ext>
            </a:extLst>
          </p:cNvPr>
          <p:cNvSpPr/>
          <p:nvPr/>
        </p:nvSpPr>
        <p:spPr>
          <a:xfrm>
            <a:off x="5880100" y="3382271"/>
            <a:ext cx="268817" cy="143933"/>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1" name="矩形 70">
            <a:extLst>
              <a:ext uri="{FF2B5EF4-FFF2-40B4-BE49-F238E27FC236}">
                <a16:creationId xmlns:a16="http://schemas.microsoft.com/office/drawing/2014/main" id="{73BF85A4-D9AF-43DA-8E25-638D983C8065}"/>
              </a:ext>
            </a:extLst>
          </p:cNvPr>
          <p:cNvSpPr/>
          <p:nvPr/>
        </p:nvSpPr>
        <p:spPr>
          <a:xfrm>
            <a:off x="6220401" y="3385456"/>
            <a:ext cx="243417" cy="143933"/>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20FAE056-85A6-4271-9C28-CA9ACAED4036}"/>
              </a:ext>
            </a:extLst>
          </p:cNvPr>
          <p:cNvSpPr/>
          <p:nvPr/>
        </p:nvSpPr>
        <p:spPr>
          <a:xfrm>
            <a:off x="5531242" y="3701888"/>
            <a:ext cx="266308" cy="154679"/>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3" name="矩形 72">
            <a:extLst>
              <a:ext uri="{FF2B5EF4-FFF2-40B4-BE49-F238E27FC236}">
                <a16:creationId xmlns:a16="http://schemas.microsoft.com/office/drawing/2014/main" id="{7AF40F33-F056-4C5D-B8C4-C409C643A3FB}"/>
              </a:ext>
            </a:extLst>
          </p:cNvPr>
          <p:cNvSpPr/>
          <p:nvPr/>
        </p:nvSpPr>
        <p:spPr>
          <a:xfrm>
            <a:off x="5880100" y="3701888"/>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4" name="矩形 73">
            <a:extLst>
              <a:ext uri="{FF2B5EF4-FFF2-40B4-BE49-F238E27FC236}">
                <a16:creationId xmlns:a16="http://schemas.microsoft.com/office/drawing/2014/main" id="{E8BA3C7D-82A2-444E-A8EA-E26F276A57F5}"/>
              </a:ext>
            </a:extLst>
          </p:cNvPr>
          <p:cNvSpPr/>
          <p:nvPr/>
        </p:nvSpPr>
        <p:spPr>
          <a:xfrm>
            <a:off x="5531242" y="4010282"/>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5" name="矩形 74">
            <a:extLst>
              <a:ext uri="{FF2B5EF4-FFF2-40B4-BE49-F238E27FC236}">
                <a16:creationId xmlns:a16="http://schemas.microsoft.com/office/drawing/2014/main" id="{C910594F-FD26-43D6-AC50-2578771BAD17}"/>
              </a:ext>
            </a:extLst>
          </p:cNvPr>
          <p:cNvSpPr/>
          <p:nvPr/>
        </p:nvSpPr>
        <p:spPr>
          <a:xfrm>
            <a:off x="5861049" y="4010281"/>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6" name="矩形 75">
            <a:extLst>
              <a:ext uri="{FF2B5EF4-FFF2-40B4-BE49-F238E27FC236}">
                <a16:creationId xmlns:a16="http://schemas.microsoft.com/office/drawing/2014/main" id="{A2ECF8E8-43A3-4582-B8B7-6EB08D7113DB}"/>
              </a:ext>
            </a:extLst>
          </p:cNvPr>
          <p:cNvSpPr/>
          <p:nvPr/>
        </p:nvSpPr>
        <p:spPr>
          <a:xfrm>
            <a:off x="5546921" y="4174542"/>
            <a:ext cx="228856" cy="120669"/>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8" name="矩形 77">
            <a:extLst>
              <a:ext uri="{FF2B5EF4-FFF2-40B4-BE49-F238E27FC236}">
                <a16:creationId xmlns:a16="http://schemas.microsoft.com/office/drawing/2014/main" id="{FE167F52-3E5A-4940-86C9-71F728D479DE}"/>
              </a:ext>
            </a:extLst>
          </p:cNvPr>
          <p:cNvSpPr/>
          <p:nvPr/>
        </p:nvSpPr>
        <p:spPr>
          <a:xfrm>
            <a:off x="6229221" y="4159131"/>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9" name="矩形 78">
            <a:extLst>
              <a:ext uri="{FF2B5EF4-FFF2-40B4-BE49-F238E27FC236}">
                <a16:creationId xmlns:a16="http://schemas.microsoft.com/office/drawing/2014/main" id="{8161A7E5-EF13-4DF2-90AD-61E9BFE4F085}"/>
              </a:ext>
            </a:extLst>
          </p:cNvPr>
          <p:cNvSpPr/>
          <p:nvPr/>
        </p:nvSpPr>
        <p:spPr>
          <a:xfrm>
            <a:off x="5546920" y="4292438"/>
            <a:ext cx="244535" cy="20008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B2B6C8CA-AFF1-4EA2-851F-9AF2631C779C}"/>
              </a:ext>
            </a:extLst>
          </p:cNvPr>
          <p:cNvSpPr/>
          <p:nvPr/>
        </p:nvSpPr>
        <p:spPr>
          <a:xfrm>
            <a:off x="6232524" y="4660165"/>
            <a:ext cx="231294"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1" name="矩形 80">
            <a:extLst>
              <a:ext uri="{FF2B5EF4-FFF2-40B4-BE49-F238E27FC236}">
                <a16:creationId xmlns:a16="http://schemas.microsoft.com/office/drawing/2014/main" id="{6B0EFB5A-75DA-46DC-ADB8-332FF0348FEE}"/>
              </a:ext>
            </a:extLst>
          </p:cNvPr>
          <p:cNvSpPr/>
          <p:nvPr/>
        </p:nvSpPr>
        <p:spPr>
          <a:xfrm>
            <a:off x="5546921" y="4810331"/>
            <a:ext cx="219272"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C941CA9E-78EA-436C-B7C7-8B3F8543A67C}"/>
              </a:ext>
            </a:extLst>
          </p:cNvPr>
          <p:cNvSpPr/>
          <p:nvPr/>
        </p:nvSpPr>
        <p:spPr>
          <a:xfrm>
            <a:off x="5429445" y="4946353"/>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12138E11-EEEA-4CA4-A79F-A4CB94421890}"/>
              </a:ext>
            </a:extLst>
          </p:cNvPr>
          <p:cNvSpPr/>
          <p:nvPr/>
        </p:nvSpPr>
        <p:spPr>
          <a:xfrm>
            <a:off x="5421606" y="5110614"/>
            <a:ext cx="234951" cy="164261"/>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994397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3A4390B-C56B-F439-1D23-E42D2CBE6C7A}"/>
              </a:ext>
            </a:extLst>
          </p:cNvPr>
          <p:cNvSpPr>
            <a:spLocks noGrp="1"/>
          </p:cNvSpPr>
          <p:nvPr>
            <p:ph type="title"/>
          </p:nvPr>
        </p:nvSpPr>
        <p:spPr>
          <a:xfrm>
            <a:off x="838200" y="365125"/>
            <a:ext cx="10515600" cy="978719"/>
          </a:xfrm>
        </p:spPr>
        <p:txBody>
          <a:bodyPr>
            <a:normAutofit/>
          </a:bodyPr>
          <a:lstStyle/>
          <a:p>
            <a:r>
              <a:rPr lang="en-US" altLang="zh-TW" sz="3200" dirty="0">
                <a:latin typeface="Times New Roman" panose="02020603050405020304" pitchFamily="18" charset="0"/>
                <a:ea typeface="標楷體" panose="03000509000000000000" pitchFamily="65" charset="-120"/>
                <a:cs typeface="Times New Roman" panose="02020603050405020304" pitchFamily="18" charset="0"/>
              </a:rPr>
              <a:t>LBP</a:t>
            </a:r>
            <a:endParaRPr lang="zh-TW" altLang="en-US" sz="3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0" name="文字方塊 29">
            <a:extLst>
              <a:ext uri="{FF2B5EF4-FFF2-40B4-BE49-F238E27FC236}">
                <a16:creationId xmlns:a16="http://schemas.microsoft.com/office/drawing/2014/main" id="{349D54DE-4772-45A0-B699-8A07D9EA80FD}"/>
              </a:ext>
            </a:extLst>
          </p:cNvPr>
          <p:cNvSpPr txBox="1"/>
          <p:nvPr/>
        </p:nvSpPr>
        <p:spPr>
          <a:xfrm>
            <a:off x="4932218" y="5760583"/>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辨識圖片</a:t>
            </a:r>
          </a:p>
        </p:txBody>
      </p:sp>
      <p:pic>
        <p:nvPicPr>
          <p:cNvPr id="36" name="圖片 35">
            <a:extLst>
              <a:ext uri="{FF2B5EF4-FFF2-40B4-BE49-F238E27FC236}">
                <a16:creationId xmlns:a16="http://schemas.microsoft.com/office/drawing/2014/main" id="{45D1F3FF-51CE-431F-9733-2397669CA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353" y="1343844"/>
            <a:ext cx="2057196" cy="4384964"/>
          </a:xfrm>
          <a:prstGeom prst="rect">
            <a:avLst/>
          </a:prstGeom>
        </p:spPr>
      </p:pic>
      <p:pic>
        <p:nvPicPr>
          <p:cNvPr id="3" name="圖片 2">
            <a:extLst>
              <a:ext uri="{FF2B5EF4-FFF2-40B4-BE49-F238E27FC236}">
                <a16:creationId xmlns:a16="http://schemas.microsoft.com/office/drawing/2014/main" id="{43DF4CC9-5271-41E2-9FD7-ED2A0A193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095" y="1657996"/>
            <a:ext cx="1085850" cy="495300"/>
          </a:xfrm>
          <a:prstGeom prst="rect">
            <a:avLst/>
          </a:prstGeom>
        </p:spPr>
      </p:pic>
      <p:pic>
        <p:nvPicPr>
          <p:cNvPr id="8" name="圖片 7">
            <a:extLst>
              <a:ext uri="{FF2B5EF4-FFF2-40B4-BE49-F238E27FC236}">
                <a16:creationId xmlns:a16="http://schemas.microsoft.com/office/drawing/2014/main" id="{BD91A87F-C149-422A-9AF2-BC821869A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589" y="4780834"/>
            <a:ext cx="685800" cy="495300"/>
          </a:xfrm>
          <a:prstGeom prst="rect">
            <a:avLst/>
          </a:prstGeom>
        </p:spPr>
      </p:pic>
      <p:pic>
        <p:nvPicPr>
          <p:cNvPr id="11" name="圖片 10">
            <a:extLst>
              <a:ext uri="{FF2B5EF4-FFF2-40B4-BE49-F238E27FC236}">
                <a16:creationId xmlns:a16="http://schemas.microsoft.com/office/drawing/2014/main" id="{38FD4A7A-C436-4962-8C63-E06941F4E9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095" y="4044788"/>
            <a:ext cx="1085850" cy="495300"/>
          </a:xfrm>
          <a:prstGeom prst="rect">
            <a:avLst/>
          </a:prstGeom>
        </p:spPr>
      </p:pic>
      <p:pic>
        <p:nvPicPr>
          <p:cNvPr id="13" name="圖片 12">
            <a:extLst>
              <a:ext uri="{FF2B5EF4-FFF2-40B4-BE49-F238E27FC236}">
                <a16:creationId xmlns:a16="http://schemas.microsoft.com/office/drawing/2014/main" id="{8B1CEFD7-4C06-429E-A14C-323E6D9273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5095" y="3206588"/>
            <a:ext cx="1085850" cy="495300"/>
          </a:xfrm>
          <a:prstGeom prst="rect">
            <a:avLst/>
          </a:prstGeom>
        </p:spPr>
      </p:pic>
      <p:pic>
        <p:nvPicPr>
          <p:cNvPr id="15" name="圖片 14">
            <a:extLst>
              <a:ext uri="{FF2B5EF4-FFF2-40B4-BE49-F238E27FC236}">
                <a16:creationId xmlns:a16="http://schemas.microsoft.com/office/drawing/2014/main" id="{90E83FF6-5E23-46A8-8B04-D7ABFF1C6B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5095" y="2397136"/>
            <a:ext cx="1085850" cy="495300"/>
          </a:xfrm>
          <a:prstGeom prst="rect">
            <a:avLst/>
          </a:prstGeom>
        </p:spPr>
      </p:pic>
      <p:sp>
        <p:nvSpPr>
          <p:cNvPr id="38" name="文字方塊 37">
            <a:extLst>
              <a:ext uri="{FF2B5EF4-FFF2-40B4-BE49-F238E27FC236}">
                <a16:creationId xmlns:a16="http://schemas.microsoft.com/office/drawing/2014/main" id="{1CAAF7D0-F475-4FFD-8DE4-2448D78A9DFB}"/>
              </a:ext>
            </a:extLst>
          </p:cNvPr>
          <p:cNvSpPr txBox="1"/>
          <p:nvPr/>
        </p:nvSpPr>
        <p:spPr>
          <a:xfrm>
            <a:off x="1068399" y="5728808"/>
            <a:ext cx="1558636" cy="369332"/>
          </a:xfrm>
          <a:prstGeom prst="rect">
            <a:avLst/>
          </a:prstGeom>
          <a:noFill/>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樣本</a:t>
            </a:r>
          </a:p>
        </p:txBody>
      </p:sp>
      <p:sp>
        <p:nvSpPr>
          <p:cNvPr id="2" name="矩形 1">
            <a:extLst>
              <a:ext uri="{FF2B5EF4-FFF2-40B4-BE49-F238E27FC236}">
                <a16:creationId xmlns:a16="http://schemas.microsoft.com/office/drawing/2014/main" id="{2E55B253-B3E3-4855-9478-47F2FC91FDCB}"/>
              </a:ext>
            </a:extLst>
          </p:cNvPr>
          <p:cNvSpPr/>
          <p:nvPr/>
        </p:nvSpPr>
        <p:spPr>
          <a:xfrm>
            <a:off x="5842000" y="2163911"/>
            <a:ext cx="207433"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996535D6-31B3-48A3-AE33-6EEBE8AD74D5}"/>
              </a:ext>
            </a:extLst>
          </p:cNvPr>
          <p:cNvSpPr/>
          <p:nvPr/>
        </p:nvSpPr>
        <p:spPr>
          <a:xfrm>
            <a:off x="6096000" y="2163911"/>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7E495D24-739D-4C7D-B31E-4216BAFD77D2}"/>
              </a:ext>
            </a:extLst>
          </p:cNvPr>
          <p:cNvSpPr/>
          <p:nvPr/>
        </p:nvSpPr>
        <p:spPr>
          <a:xfrm>
            <a:off x="6096000" y="2316311"/>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CC63C566-C82D-4194-BCDF-82EFB17C5109}"/>
              </a:ext>
            </a:extLst>
          </p:cNvPr>
          <p:cNvSpPr/>
          <p:nvPr/>
        </p:nvSpPr>
        <p:spPr>
          <a:xfrm>
            <a:off x="5858932" y="2448983"/>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id="{96C2D83A-3B0D-4F1C-81AA-B09B0F7FCF5B}"/>
              </a:ext>
            </a:extLst>
          </p:cNvPr>
          <p:cNvSpPr/>
          <p:nvPr/>
        </p:nvSpPr>
        <p:spPr>
          <a:xfrm>
            <a:off x="6096000" y="2577391"/>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57CDD87B-0CBB-443D-B921-721632769D0E}"/>
              </a:ext>
            </a:extLst>
          </p:cNvPr>
          <p:cNvSpPr/>
          <p:nvPr/>
        </p:nvSpPr>
        <p:spPr>
          <a:xfrm>
            <a:off x="5901267" y="2892436"/>
            <a:ext cx="194733" cy="1703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E26A5873-4A6D-457C-8EA4-3D5311257CED}"/>
              </a:ext>
            </a:extLst>
          </p:cNvPr>
          <p:cNvSpPr/>
          <p:nvPr/>
        </p:nvSpPr>
        <p:spPr>
          <a:xfrm>
            <a:off x="6269567" y="2910231"/>
            <a:ext cx="173567" cy="152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矩形 41">
            <a:extLst>
              <a:ext uri="{FF2B5EF4-FFF2-40B4-BE49-F238E27FC236}">
                <a16:creationId xmlns:a16="http://schemas.microsoft.com/office/drawing/2014/main" id="{8C3ACF03-A934-445D-80FF-901CE7A6A6B8}"/>
              </a:ext>
            </a:extLst>
          </p:cNvPr>
          <p:cNvSpPr/>
          <p:nvPr/>
        </p:nvSpPr>
        <p:spPr>
          <a:xfrm>
            <a:off x="5545667" y="3206588"/>
            <a:ext cx="241300" cy="16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469DE01F-362A-4260-9612-B0612FA79FBE}"/>
              </a:ext>
            </a:extLst>
          </p:cNvPr>
          <p:cNvSpPr/>
          <p:nvPr/>
        </p:nvSpPr>
        <p:spPr>
          <a:xfrm>
            <a:off x="6267098" y="3237061"/>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D9091930-6347-46EC-8D58-25E936197ED3}"/>
              </a:ext>
            </a:extLst>
          </p:cNvPr>
          <p:cNvSpPr/>
          <p:nvPr/>
        </p:nvSpPr>
        <p:spPr>
          <a:xfrm>
            <a:off x="5909381" y="3371482"/>
            <a:ext cx="209902" cy="13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F55A8A12-11F4-4274-AFF2-4310D1667C62}"/>
              </a:ext>
            </a:extLst>
          </p:cNvPr>
          <p:cNvSpPr/>
          <p:nvPr/>
        </p:nvSpPr>
        <p:spPr>
          <a:xfrm>
            <a:off x="5566167" y="3561479"/>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a:extLst>
              <a:ext uri="{FF2B5EF4-FFF2-40B4-BE49-F238E27FC236}">
                <a16:creationId xmlns:a16="http://schemas.microsoft.com/office/drawing/2014/main" id="{F711AC8D-4DF6-4041-B16A-190F618B8AA4}"/>
              </a:ext>
            </a:extLst>
          </p:cNvPr>
          <p:cNvSpPr/>
          <p:nvPr/>
        </p:nvSpPr>
        <p:spPr>
          <a:xfrm>
            <a:off x="6267097" y="3859643"/>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92A38AB1-AED5-471D-BDAB-EBBFDF4E73B8}"/>
              </a:ext>
            </a:extLst>
          </p:cNvPr>
          <p:cNvSpPr/>
          <p:nvPr/>
        </p:nvSpPr>
        <p:spPr>
          <a:xfrm>
            <a:off x="5579533" y="4185936"/>
            <a:ext cx="173567" cy="1347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01FC1C73-97B1-4A6D-831E-9F17ADE339BE}"/>
              </a:ext>
            </a:extLst>
          </p:cNvPr>
          <p:cNvSpPr/>
          <p:nvPr/>
        </p:nvSpPr>
        <p:spPr>
          <a:xfrm>
            <a:off x="5909381" y="4185937"/>
            <a:ext cx="173567" cy="132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6DF91C0-3142-47F0-82DD-D72225B494A4}"/>
              </a:ext>
            </a:extLst>
          </p:cNvPr>
          <p:cNvSpPr/>
          <p:nvPr/>
        </p:nvSpPr>
        <p:spPr>
          <a:xfrm>
            <a:off x="5535852" y="4318609"/>
            <a:ext cx="241300" cy="1652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0932218D-8088-49D3-9FB1-8CD22FC1F1A7}"/>
              </a:ext>
            </a:extLst>
          </p:cNvPr>
          <p:cNvSpPr/>
          <p:nvPr/>
        </p:nvSpPr>
        <p:spPr>
          <a:xfrm>
            <a:off x="5579533" y="4645915"/>
            <a:ext cx="160201" cy="1644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53">
            <a:extLst>
              <a:ext uri="{FF2B5EF4-FFF2-40B4-BE49-F238E27FC236}">
                <a16:creationId xmlns:a16="http://schemas.microsoft.com/office/drawing/2014/main" id="{38FEE884-F9D7-496F-8A22-4232A6158D52}"/>
              </a:ext>
            </a:extLst>
          </p:cNvPr>
          <p:cNvSpPr/>
          <p:nvPr/>
        </p:nvSpPr>
        <p:spPr>
          <a:xfrm>
            <a:off x="6082948" y="5111656"/>
            <a:ext cx="209902" cy="1856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68CE23B9-2FD7-4226-AAE7-7EE3A04A6737}"/>
              </a:ext>
            </a:extLst>
          </p:cNvPr>
          <p:cNvSpPr/>
          <p:nvPr/>
        </p:nvSpPr>
        <p:spPr>
          <a:xfrm>
            <a:off x="6303081" y="5123548"/>
            <a:ext cx="209902" cy="1525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6CC6816F-B99A-439C-910B-28D1E7A1F8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7822" y="1813478"/>
            <a:ext cx="695325" cy="400050"/>
          </a:xfrm>
          <a:prstGeom prst="rect">
            <a:avLst/>
          </a:prstGeom>
        </p:spPr>
      </p:pic>
      <p:pic>
        <p:nvPicPr>
          <p:cNvPr id="9" name="圖片 8">
            <a:extLst>
              <a:ext uri="{FF2B5EF4-FFF2-40B4-BE49-F238E27FC236}">
                <a16:creationId xmlns:a16="http://schemas.microsoft.com/office/drawing/2014/main" id="{D1F1C71B-C5EE-4831-B7DF-2657FFCDE1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9883" y="2519706"/>
            <a:ext cx="695325" cy="390525"/>
          </a:xfrm>
          <a:prstGeom prst="rect">
            <a:avLst/>
          </a:prstGeom>
        </p:spPr>
      </p:pic>
      <p:pic>
        <p:nvPicPr>
          <p:cNvPr id="16" name="圖片 15">
            <a:extLst>
              <a:ext uri="{FF2B5EF4-FFF2-40B4-BE49-F238E27FC236}">
                <a16:creationId xmlns:a16="http://schemas.microsoft.com/office/drawing/2014/main" id="{6F6E94B8-237F-44BD-A127-F4CB067291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2566" y="3195637"/>
            <a:ext cx="1057275" cy="466725"/>
          </a:xfrm>
          <a:prstGeom prst="rect">
            <a:avLst/>
          </a:prstGeom>
        </p:spPr>
      </p:pic>
      <p:pic>
        <p:nvPicPr>
          <p:cNvPr id="18" name="圖片 17">
            <a:extLst>
              <a:ext uri="{FF2B5EF4-FFF2-40B4-BE49-F238E27FC236}">
                <a16:creationId xmlns:a16="http://schemas.microsoft.com/office/drawing/2014/main" id="{C413C2E7-6E7E-46FF-AAA0-7A09DE7424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08003" y="4007621"/>
            <a:ext cx="1057275" cy="476250"/>
          </a:xfrm>
          <a:prstGeom prst="rect">
            <a:avLst/>
          </a:prstGeom>
        </p:spPr>
      </p:pic>
    </p:spTree>
    <p:extLst>
      <p:ext uri="{BB962C8B-B14F-4D97-AF65-F5344CB8AC3E}">
        <p14:creationId xmlns:p14="http://schemas.microsoft.com/office/powerpoint/2010/main" val="860267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C353C9-353E-6ADC-1656-99F85BAB082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小組分工</a:t>
            </a:r>
          </a:p>
        </p:txBody>
      </p:sp>
      <p:sp>
        <p:nvSpPr>
          <p:cNvPr id="3" name="內容版面配置區 2">
            <a:extLst>
              <a:ext uri="{FF2B5EF4-FFF2-40B4-BE49-F238E27FC236}">
                <a16:creationId xmlns:a16="http://schemas.microsoft.com/office/drawing/2014/main" id="{769FF963-0C5D-BA65-CF9C-E8F729EDFC3F}"/>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詹逸宏</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圖片拉平、</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a:latin typeface="標楷體" panose="03000509000000000000" pitchFamily="65" charset="-120"/>
                <a:ea typeface="標楷體" panose="03000509000000000000" pitchFamily="65" charset="-120"/>
              </a:rPr>
              <a:t>分線、</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find_line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dirty="0">
                <a:latin typeface="標楷體" panose="03000509000000000000" pitchFamily="65" charset="-120"/>
                <a:ea typeface="標楷體" panose="03000509000000000000" pitchFamily="65" charset="-120"/>
              </a:rPr>
              <a:t>計算單價並加總、</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ocr</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rPr>
              <a:t>張昌輝</a:t>
            </a:r>
            <a:r>
              <a:rPr lang="en-US" altLang="zh-TW" dirty="0">
                <a:latin typeface="標楷體" panose="03000509000000000000" pitchFamily="65" charset="-120"/>
                <a:ea typeface="標楷體" panose="03000509000000000000" pitchFamily="65" charset="-12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search</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、光流、取差值</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標楷體" panose="03000509000000000000" pitchFamily="65" charset="-120"/>
                <a:ea typeface="標楷體" panose="03000509000000000000" pitchFamily="65" charset="-120"/>
              </a:rPr>
              <a:t>呂騏佑</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二值化、</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sobel</a:t>
            </a:r>
            <a:r>
              <a:rPr lang="zh-TW" altLang="en-US" dirty="0">
                <a:latin typeface="標楷體" panose="03000509000000000000" pitchFamily="65" charset="-120"/>
                <a:ea typeface="標楷體" panose="03000509000000000000" pitchFamily="65" charset="-120"/>
              </a:rPr>
              <a:t>分線、</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find_line</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ocr</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、圖像匹配、</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sift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lbp</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謝宗佑</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形態學除躁點</a:t>
            </a:r>
          </a:p>
        </p:txBody>
      </p:sp>
    </p:spTree>
    <p:extLst>
      <p:ext uri="{BB962C8B-B14F-4D97-AF65-F5344CB8AC3E}">
        <p14:creationId xmlns:p14="http://schemas.microsoft.com/office/powerpoint/2010/main" val="3092111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539031-AE8A-4F5D-BA9C-8CEF37C6DD2A}"/>
              </a:ext>
            </a:extLst>
          </p:cNvPr>
          <p:cNvSpPr>
            <a:spLocks noGrp="1"/>
          </p:cNvSpPr>
          <p:nvPr>
            <p:ph type="title"/>
          </p:nvPr>
        </p:nvSpPr>
        <p:spPr>
          <a:xfrm>
            <a:off x="0" y="0"/>
            <a:ext cx="1710401" cy="691186"/>
          </a:xfrm>
        </p:spPr>
        <p:txBody>
          <a:bodyPr/>
          <a:lstStyle/>
          <a:p>
            <a:pPr algn="ctr"/>
            <a:r>
              <a:rPr lang="zh-TW" altLang="en-US" dirty="0">
                <a:solidFill>
                  <a:srgbClr val="FF0000"/>
                </a:solidFill>
                <a:latin typeface="標楷體" panose="03000509000000000000" pitchFamily="65" charset="-120"/>
                <a:ea typeface="標楷體" panose="03000509000000000000" pitchFamily="65" charset="-120"/>
              </a:rPr>
              <a:t>流程圖</a:t>
            </a:r>
          </a:p>
        </p:txBody>
      </p:sp>
      <p:cxnSp>
        <p:nvCxnSpPr>
          <p:cNvPr id="27" name="直線單箭頭接點 26">
            <a:extLst>
              <a:ext uri="{FF2B5EF4-FFF2-40B4-BE49-F238E27FC236}">
                <a16:creationId xmlns:a16="http://schemas.microsoft.com/office/drawing/2014/main" id="{D6571417-7F23-4252-85F3-4FA78315AB54}"/>
              </a:ext>
            </a:extLst>
          </p:cNvPr>
          <p:cNvCxnSpPr>
            <a:cxnSpLocks/>
            <a:stCxn id="3" idx="3"/>
            <a:endCxn id="11" idx="1"/>
          </p:cNvCxnSpPr>
          <p:nvPr/>
        </p:nvCxnSpPr>
        <p:spPr>
          <a:xfrm>
            <a:off x="6009379" y="1999785"/>
            <a:ext cx="1400689" cy="16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D90AB255-14AF-4349-8B43-FA0808F2D1A6}"/>
              </a:ext>
            </a:extLst>
          </p:cNvPr>
          <p:cNvCxnSpPr>
            <a:cxnSpLocks/>
            <a:endCxn id="31" idx="1"/>
          </p:cNvCxnSpPr>
          <p:nvPr/>
        </p:nvCxnSpPr>
        <p:spPr>
          <a:xfrm>
            <a:off x="467139" y="2016678"/>
            <a:ext cx="124925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092B7220-FCEC-458B-90F5-B3BA9ACE6516}"/>
              </a:ext>
            </a:extLst>
          </p:cNvPr>
          <p:cNvSpPr txBox="1"/>
          <p:nvPr/>
        </p:nvSpPr>
        <p:spPr>
          <a:xfrm>
            <a:off x="365336" y="1581617"/>
            <a:ext cx="1335429"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輸入照片</a:t>
            </a:r>
          </a:p>
        </p:txBody>
      </p:sp>
      <p:sp>
        <p:nvSpPr>
          <p:cNvPr id="30" name="文字方塊 29">
            <a:extLst>
              <a:ext uri="{FF2B5EF4-FFF2-40B4-BE49-F238E27FC236}">
                <a16:creationId xmlns:a16="http://schemas.microsoft.com/office/drawing/2014/main" id="{F3F0EB90-7F22-404D-B3CF-259769F3A71D}"/>
              </a:ext>
            </a:extLst>
          </p:cNvPr>
          <p:cNvSpPr txBox="1"/>
          <p:nvPr/>
        </p:nvSpPr>
        <p:spPr>
          <a:xfrm>
            <a:off x="5955493" y="1625193"/>
            <a:ext cx="1508462"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照片二值化</a:t>
            </a:r>
            <a:endParaRPr lang="zh-TW" altLang="en-US" sz="2000" baseline="-25000" dirty="0">
              <a:latin typeface="Times New Roman" panose="02020603050405020304" pitchFamily="18" charset="0"/>
              <a:cs typeface="Times New Roman" panose="02020603050405020304" pitchFamily="18" charset="0"/>
            </a:endParaRPr>
          </a:p>
        </p:txBody>
      </p:sp>
      <p:cxnSp>
        <p:nvCxnSpPr>
          <p:cNvPr id="36" name="直線單箭頭接點 35">
            <a:extLst>
              <a:ext uri="{FF2B5EF4-FFF2-40B4-BE49-F238E27FC236}">
                <a16:creationId xmlns:a16="http://schemas.microsoft.com/office/drawing/2014/main" id="{04CAAC6A-6D09-40B9-8285-D69207B633F7}"/>
              </a:ext>
            </a:extLst>
          </p:cNvPr>
          <p:cNvCxnSpPr>
            <a:cxnSpLocks/>
            <a:stCxn id="66" idx="1"/>
          </p:cNvCxnSpPr>
          <p:nvPr/>
        </p:nvCxnSpPr>
        <p:spPr>
          <a:xfrm flipH="1" flipV="1">
            <a:off x="531882" y="5059614"/>
            <a:ext cx="84513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D7A3D5F6-DDD8-4699-942E-8FAABF028A6C}"/>
              </a:ext>
            </a:extLst>
          </p:cNvPr>
          <p:cNvSpPr txBox="1"/>
          <p:nvPr/>
        </p:nvSpPr>
        <p:spPr>
          <a:xfrm>
            <a:off x="243010" y="4659504"/>
            <a:ext cx="1447605" cy="400110"/>
          </a:xfrm>
          <a:prstGeom prst="rect">
            <a:avLst/>
          </a:prstGeom>
          <a:noFill/>
          <a:ln w="28575">
            <a:noFill/>
          </a:ln>
        </p:spPr>
        <p:txBody>
          <a:bodyPr wrap="square" rtlCol="0">
            <a:spAutoFit/>
          </a:bodyPr>
          <a:lstStyle/>
          <a:p>
            <a:r>
              <a:rPr lang="zh-TW" altLang="en-US" sz="2000" dirty="0">
                <a:latin typeface="標楷體" panose="03000509000000000000" pitchFamily="65" charset="-120"/>
                <a:ea typeface="標楷體" panose="03000509000000000000" pitchFamily="65" charset="-120"/>
              </a:rPr>
              <a:t>顯示價格</a:t>
            </a:r>
          </a:p>
        </p:txBody>
      </p:sp>
      <p:sp>
        <p:nvSpPr>
          <p:cNvPr id="49" name="文字方塊 48">
            <a:extLst>
              <a:ext uri="{FF2B5EF4-FFF2-40B4-BE49-F238E27FC236}">
                <a16:creationId xmlns:a16="http://schemas.microsoft.com/office/drawing/2014/main" id="{ED9EB3D2-E974-410F-B810-ABFEC5035CE1}"/>
              </a:ext>
            </a:extLst>
          </p:cNvPr>
          <p:cNvSpPr txBox="1"/>
          <p:nvPr/>
        </p:nvSpPr>
        <p:spPr>
          <a:xfrm>
            <a:off x="9641552" y="3621402"/>
            <a:ext cx="1806193"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利用計算該方格中的輪廓面積來找出菜單方格</a:t>
            </a:r>
          </a:p>
        </p:txBody>
      </p:sp>
      <p:sp>
        <p:nvSpPr>
          <p:cNvPr id="3" name="矩形 2">
            <a:extLst>
              <a:ext uri="{FF2B5EF4-FFF2-40B4-BE49-F238E27FC236}">
                <a16:creationId xmlns:a16="http://schemas.microsoft.com/office/drawing/2014/main" id="{A98B27E9-94C2-5C96-CC66-25097F4E9E31}"/>
              </a:ext>
            </a:extLst>
          </p:cNvPr>
          <p:cNvSpPr/>
          <p:nvPr/>
        </p:nvSpPr>
        <p:spPr>
          <a:xfrm>
            <a:off x="4408332" y="1501229"/>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00A0B79B-4423-B6E0-E82E-85D0FC5FD4BB}"/>
              </a:ext>
            </a:extLst>
          </p:cNvPr>
          <p:cNvSpPr txBox="1"/>
          <p:nvPr/>
        </p:nvSpPr>
        <p:spPr>
          <a:xfrm>
            <a:off x="4734367" y="1815118"/>
            <a:ext cx="91451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二值化</a:t>
            </a:r>
          </a:p>
        </p:txBody>
      </p:sp>
      <p:sp>
        <p:nvSpPr>
          <p:cNvPr id="11" name="矩形 10">
            <a:extLst>
              <a:ext uri="{FF2B5EF4-FFF2-40B4-BE49-F238E27FC236}">
                <a16:creationId xmlns:a16="http://schemas.microsoft.com/office/drawing/2014/main" id="{09563681-9A43-E4BE-D3DD-B9F26EE07C1D}"/>
              </a:ext>
            </a:extLst>
          </p:cNvPr>
          <p:cNvSpPr/>
          <p:nvPr/>
        </p:nvSpPr>
        <p:spPr>
          <a:xfrm>
            <a:off x="7410068" y="1518123"/>
            <a:ext cx="1601046"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260A04C1-966E-A0B1-EFDF-C34923228071}"/>
              </a:ext>
            </a:extLst>
          </p:cNvPr>
          <p:cNvSpPr txBox="1"/>
          <p:nvPr/>
        </p:nvSpPr>
        <p:spPr>
          <a:xfrm>
            <a:off x="7410068" y="1797061"/>
            <a:ext cx="1601047"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形態學除噪點</a:t>
            </a:r>
          </a:p>
        </p:txBody>
      </p:sp>
      <p:sp>
        <p:nvSpPr>
          <p:cNvPr id="14" name="矩形 13">
            <a:extLst>
              <a:ext uri="{FF2B5EF4-FFF2-40B4-BE49-F238E27FC236}">
                <a16:creationId xmlns:a16="http://schemas.microsoft.com/office/drawing/2014/main" id="{7991F126-A3D2-499D-1F94-2D683D8EB4BA}"/>
              </a:ext>
            </a:extLst>
          </p:cNvPr>
          <p:cNvSpPr/>
          <p:nvPr/>
        </p:nvSpPr>
        <p:spPr>
          <a:xfrm>
            <a:off x="8794671" y="4541418"/>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BD3247B9-B27C-C30F-D0B4-8906F483F6B8}"/>
              </a:ext>
            </a:extLst>
          </p:cNvPr>
          <p:cNvSpPr/>
          <p:nvPr/>
        </p:nvSpPr>
        <p:spPr>
          <a:xfrm>
            <a:off x="3621535" y="4567317"/>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a:extLst>
              <a:ext uri="{FF2B5EF4-FFF2-40B4-BE49-F238E27FC236}">
                <a16:creationId xmlns:a16="http://schemas.microsoft.com/office/drawing/2014/main" id="{E459229B-6399-AC82-E2FF-C717960C354E}"/>
              </a:ext>
            </a:extLst>
          </p:cNvPr>
          <p:cNvSpPr txBox="1"/>
          <p:nvPr/>
        </p:nvSpPr>
        <p:spPr>
          <a:xfrm>
            <a:off x="3852902" y="4860616"/>
            <a:ext cx="1138311" cy="369332"/>
          </a:xfrm>
          <a:prstGeom prst="rect">
            <a:avLst/>
          </a:prstGeom>
          <a:noFill/>
        </p:spPr>
        <p:txBody>
          <a:bodyPr wrap="square" rtlCol="0">
            <a:spAutoFit/>
          </a:bodyPr>
          <a:lstStyle/>
          <a:p>
            <a:r>
              <a:rPr lang="en-US" altLang="zh-TW" sz="1800" dirty="0" err="1">
                <a:latin typeface="Times New Roman" panose="02020603050405020304" pitchFamily="18" charset="0"/>
                <a:ea typeface="標楷體" panose="03000509000000000000" pitchFamily="65" charset="-120"/>
                <a:cs typeface="Times New Roman" panose="02020603050405020304" pitchFamily="18" charset="0"/>
              </a:rPr>
              <a:t>find_line</a:t>
            </a: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59" name="直線單箭頭接點 58">
            <a:extLst>
              <a:ext uri="{FF2B5EF4-FFF2-40B4-BE49-F238E27FC236}">
                <a16:creationId xmlns:a16="http://schemas.microsoft.com/office/drawing/2014/main" id="{9A3C2C7D-5E0E-D5FA-9D24-D2A83C685FF8}"/>
              </a:ext>
            </a:extLst>
          </p:cNvPr>
          <p:cNvCxnSpPr>
            <a:cxnSpLocks/>
            <a:stCxn id="14" idx="1"/>
            <a:endCxn id="65" idx="3"/>
          </p:cNvCxnSpPr>
          <p:nvPr/>
        </p:nvCxnSpPr>
        <p:spPr>
          <a:xfrm flipH="1">
            <a:off x="7790033" y="5039974"/>
            <a:ext cx="1004638" cy="196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6" name="矩形 65">
            <a:extLst>
              <a:ext uri="{FF2B5EF4-FFF2-40B4-BE49-F238E27FC236}">
                <a16:creationId xmlns:a16="http://schemas.microsoft.com/office/drawing/2014/main" id="{866A6147-0509-0440-26DD-7F3E539E9689}"/>
              </a:ext>
            </a:extLst>
          </p:cNvPr>
          <p:cNvSpPr/>
          <p:nvPr/>
        </p:nvSpPr>
        <p:spPr>
          <a:xfrm>
            <a:off x="1377016" y="4561059"/>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a:extLst>
              <a:ext uri="{FF2B5EF4-FFF2-40B4-BE49-F238E27FC236}">
                <a16:creationId xmlns:a16="http://schemas.microsoft.com/office/drawing/2014/main" id="{23270349-A9D1-0E0E-1BEC-F7A5FAF2D1CD}"/>
              </a:ext>
            </a:extLst>
          </p:cNvPr>
          <p:cNvSpPr txBox="1"/>
          <p:nvPr/>
        </p:nvSpPr>
        <p:spPr>
          <a:xfrm>
            <a:off x="1608383" y="4854358"/>
            <a:ext cx="1138311" cy="369332"/>
          </a:xfrm>
          <a:prstGeom prst="rect">
            <a:avLst/>
          </a:prstGeom>
          <a:noFill/>
        </p:spPr>
        <p:txBody>
          <a:bodyPr wrap="square" rtlCol="0">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計算總價</a:t>
            </a:r>
            <a:endParaRPr lang="zh-TW" altLang="en-US" sz="1800" dirty="0">
              <a:latin typeface="Times New Roman" panose="02020603050405020304" pitchFamily="18" charset="0"/>
              <a:ea typeface="標楷體" panose="03000509000000000000" pitchFamily="65" charset="-120"/>
              <a:cs typeface="Times New Roman" panose="02020603050405020304" pitchFamily="18" charset="0"/>
            </a:endParaRPr>
          </a:p>
        </p:txBody>
      </p:sp>
      <p:cxnSp>
        <p:nvCxnSpPr>
          <p:cNvPr id="97" name="接點: 肘形 96">
            <a:extLst>
              <a:ext uri="{FF2B5EF4-FFF2-40B4-BE49-F238E27FC236}">
                <a16:creationId xmlns:a16="http://schemas.microsoft.com/office/drawing/2014/main" id="{74F26FC6-7844-15D5-6CB0-2042E7B77C48}"/>
              </a:ext>
            </a:extLst>
          </p:cNvPr>
          <p:cNvCxnSpPr>
            <a:cxnSpLocks/>
            <a:stCxn id="11" idx="3"/>
            <a:endCxn id="9" idx="0"/>
          </p:cNvCxnSpPr>
          <p:nvPr/>
        </p:nvCxnSpPr>
        <p:spPr>
          <a:xfrm>
            <a:off x="9011114" y="2016679"/>
            <a:ext cx="584082" cy="628034"/>
          </a:xfrm>
          <a:prstGeom prst="bent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6" name="文字方塊 5">
            <a:extLst>
              <a:ext uri="{FF2B5EF4-FFF2-40B4-BE49-F238E27FC236}">
                <a16:creationId xmlns:a16="http://schemas.microsoft.com/office/drawing/2014/main" id="{75FC1C22-CB39-E0D3-015F-F144AD409E90}"/>
              </a:ext>
            </a:extLst>
          </p:cNvPr>
          <p:cNvSpPr txBox="1"/>
          <p:nvPr/>
        </p:nvSpPr>
        <p:spPr>
          <a:xfrm>
            <a:off x="9595195" y="2081860"/>
            <a:ext cx="1852550" cy="400110"/>
          </a:xfrm>
          <a:prstGeom prst="rect">
            <a:avLst/>
          </a:prstGeom>
          <a:noFill/>
        </p:spPr>
        <p:txBody>
          <a:bodyPr wrap="square" rtlCol="0">
            <a:spAutoFit/>
          </a:bodyPr>
          <a:lstStyle/>
          <a:p>
            <a:r>
              <a:rPr lang="zh-TW" altLang="en-US" sz="2000" dirty="0">
                <a:latin typeface="標楷體" panose="03000509000000000000" pitchFamily="65" charset="-120"/>
                <a:ea typeface="標楷體" panose="03000509000000000000" pitchFamily="65" charset="-120"/>
              </a:rPr>
              <a:t>剩格子的圖片</a:t>
            </a:r>
            <a:endParaRPr lang="zh-TW" altLang="en-US" sz="2000" baseline="-25000"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B8EFEDDA-EE92-FAC2-456D-6BA4093C86E3}"/>
              </a:ext>
            </a:extLst>
          </p:cNvPr>
          <p:cNvSpPr/>
          <p:nvPr/>
        </p:nvSpPr>
        <p:spPr>
          <a:xfrm>
            <a:off x="8794672" y="2644713"/>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AB51B546-A31F-51A8-481F-479903114B11}"/>
              </a:ext>
            </a:extLst>
          </p:cNvPr>
          <p:cNvSpPr txBox="1"/>
          <p:nvPr/>
        </p:nvSpPr>
        <p:spPr>
          <a:xfrm>
            <a:off x="9011114" y="2798463"/>
            <a:ext cx="1168162" cy="646331"/>
          </a:xfrm>
          <a:prstGeom prst="rect">
            <a:avLst/>
          </a:prstGeom>
          <a:noFill/>
        </p:spPr>
        <p:txBody>
          <a:bodyPr wrap="square" rtlCol="0">
            <a:spAutoFit/>
          </a:bodyPr>
          <a:lstStyle/>
          <a:p>
            <a:r>
              <a:rPr lang="en-US" altLang="zh-TW" dirty="0" err="1">
                <a:latin typeface="標楷體" panose="03000509000000000000" pitchFamily="65" charset="-120"/>
                <a:ea typeface="標楷體" panose="03000509000000000000" pitchFamily="65" charset="-120"/>
              </a:rPr>
              <a:t>sreach</a:t>
            </a:r>
            <a:r>
              <a:rPr lang="zh-TW" altLang="en-US" dirty="0">
                <a:latin typeface="標楷體" panose="03000509000000000000" pitchFamily="65" charset="-120"/>
                <a:ea typeface="標楷體" panose="03000509000000000000" pitchFamily="65" charset="-120"/>
              </a:rPr>
              <a:t>篩選格子</a:t>
            </a:r>
          </a:p>
        </p:txBody>
      </p:sp>
      <p:sp>
        <p:nvSpPr>
          <p:cNvPr id="31" name="矩形 30">
            <a:extLst>
              <a:ext uri="{FF2B5EF4-FFF2-40B4-BE49-F238E27FC236}">
                <a16:creationId xmlns:a16="http://schemas.microsoft.com/office/drawing/2014/main" id="{EE10D33B-614C-369D-8B5E-20229A371C32}"/>
              </a:ext>
            </a:extLst>
          </p:cNvPr>
          <p:cNvSpPr/>
          <p:nvPr/>
        </p:nvSpPr>
        <p:spPr>
          <a:xfrm>
            <a:off x="1716391" y="1518123"/>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085F5E7A-5ED8-CE61-471C-F6A68B867364}"/>
              </a:ext>
            </a:extLst>
          </p:cNvPr>
          <p:cNvSpPr txBox="1"/>
          <p:nvPr/>
        </p:nvSpPr>
        <p:spPr>
          <a:xfrm>
            <a:off x="1966399" y="1818699"/>
            <a:ext cx="1151736"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圖片拉平</a:t>
            </a:r>
          </a:p>
        </p:txBody>
      </p:sp>
      <p:cxnSp>
        <p:nvCxnSpPr>
          <p:cNvPr id="48" name="直線單箭頭接點 47">
            <a:extLst>
              <a:ext uri="{FF2B5EF4-FFF2-40B4-BE49-F238E27FC236}">
                <a16:creationId xmlns:a16="http://schemas.microsoft.com/office/drawing/2014/main" id="{BDEEC7AA-079C-EE1B-C5E1-A688BEEA841E}"/>
              </a:ext>
            </a:extLst>
          </p:cNvPr>
          <p:cNvCxnSpPr>
            <a:cxnSpLocks/>
            <a:stCxn id="31" idx="3"/>
            <a:endCxn id="3" idx="1"/>
          </p:cNvCxnSpPr>
          <p:nvPr/>
        </p:nvCxnSpPr>
        <p:spPr>
          <a:xfrm flipV="1">
            <a:off x="3317438" y="1999785"/>
            <a:ext cx="1090894" cy="16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2C2E67A4-1AB6-821A-CE29-3810E851EA49}"/>
              </a:ext>
            </a:extLst>
          </p:cNvPr>
          <p:cNvSpPr txBox="1"/>
          <p:nvPr/>
        </p:nvSpPr>
        <p:spPr>
          <a:xfrm>
            <a:off x="9123809" y="4736450"/>
            <a:ext cx="1168162" cy="646331"/>
          </a:xfrm>
          <a:prstGeom prst="rect">
            <a:avLst/>
          </a:prstGeom>
          <a:noFill/>
        </p:spPr>
        <p:txBody>
          <a:bodyPr wrap="square" rtlCol="0">
            <a:spAutoFit/>
          </a:bodyPr>
          <a:lstStyle/>
          <a:p>
            <a:r>
              <a:rPr lang="en-US" altLang="zh-TW" sz="1800" dirty="0" err="1">
                <a:latin typeface="Times New Roman" panose="02020603050405020304" pitchFamily="18" charset="0"/>
                <a:cs typeface="Times New Roman" panose="02020603050405020304" pitchFamily="18" charset="0"/>
              </a:rPr>
              <a:t>sreach</a:t>
            </a:r>
            <a:r>
              <a:rPr lang="zh-TW" altLang="en-US" sz="1800" dirty="0">
                <a:latin typeface="標楷體" panose="03000509000000000000" pitchFamily="65" charset="-120"/>
                <a:ea typeface="標楷體" panose="03000509000000000000" pitchFamily="65" charset="-120"/>
                <a:cs typeface="Times New Roman" panose="02020603050405020304" pitchFamily="18" charset="0"/>
              </a:rPr>
              <a:t>收集座標</a:t>
            </a:r>
            <a:endParaRPr lang="en-US" altLang="zh-TW" sz="1800" dirty="0">
              <a:latin typeface="標楷體" panose="03000509000000000000" pitchFamily="65" charset="-120"/>
              <a:ea typeface="標楷體" panose="03000509000000000000" pitchFamily="65" charset="-120"/>
              <a:cs typeface="Times New Roman" panose="02020603050405020304" pitchFamily="18" charset="0"/>
            </a:endParaRPr>
          </a:p>
        </p:txBody>
      </p:sp>
      <p:cxnSp>
        <p:nvCxnSpPr>
          <p:cNvPr id="57" name="接點: 肘形 56">
            <a:extLst>
              <a:ext uri="{FF2B5EF4-FFF2-40B4-BE49-F238E27FC236}">
                <a16:creationId xmlns:a16="http://schemas.microsoft.com/office/drawing/2014/main" id="{4412AAC8-80EC-766B-A6A6-09CDF9C00F7D}"/>
              </a:ext>
            </a:extLst>
          </p:cNvPr>
          <p:cNvCxnSpPr>
            <a:cxnSpLocks/>
            <a:stCxn id="9" idx="2"/>
            <a:endCxn id="14" idx="0"/>
          </p:cNvCxnSpPr>
          <p:nvPr/>
        </p:nvCxnSpPr>
        <p:spPr>
          <a:xfrm rot="5400000">
            <a:off x="9145399" y="4091621"/>
            <a:ext cx="899594" cy="1"/>
          </a:xfrm>
          <a:prstGeom prst="bent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
        <p:nvSpPr>
          <p:cNvPr id="64" name="文字方塊 63">
            <a:extLst>
              <a:ext uri="{FF2B5EF4-FFF2-40B4-BE49-F238E27FC236}">
                <a16:creationId xmlns:a16="http://schemas.microsoft.com/office/drawing/2014/main" id="{5E7686DB-9BFA-F2D4-0766-01065B919000}"/>
              </a:ext>
            </a:extLst>
          </p:cNvPr>
          <p:cNvSpPr txBox="1"/>
          <p:nvPr/>
        </p:nvSpPr>
        <p:spPr>
          <a:xfrm>
            <a:off x="7710503" y="3770837"/>
            <a:ext cx="1248737" cy="1200329"/>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利用座標把格子切成好幾個圖片</a:t>
            </a:r>
          </a:p>
        </p:txBody>
      </p:sp>
      <p:sp>
        <p:nvSpPr>
          <p:cNvPr id="65" name="矩形 64">
            <a:extLst>
              <a:ext uri="{FF2B5EF4-FFF2-40B4-BE49-F238E27FC236}">
                <a16:creationId xmlns:a16="http://schemas.microsoft.com/office/drawing/2014/main" id="{7D623CF4-211A-1DCD-D435-6D63D5452F51}"/>
              </a:ext>
            </a:extLst>
          </p:cNvPr>
          <p:cNvSpPr/>
          <p:nvPr/>
        </p:nvSpPr>
        <p:spPr>
          <a:xfrm>
            <a:off x="6188986" y="4561059"/>
            <a:ext cx="1601047" cy="997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文字方塊 67">
            <a:extLst>
              <a:ext uri="{FF2B5EF4-FFF2-40B4-BE49-F238E27FC236}">
                <a16:creationId xmlns:a16="http://schemas.microsoft.com/office/drawing/2014/main" id="{CBE060AB-0281-677D-98A9-5FB4FBAE83CF}"/>
              </a:ext>
            </a:extLst>
          </p:cNvPr>
          <p:cNvSpPr txBox="1"/>
          <p:nvPr/>
        </p:nvSpPr>
        <p:spPr>
          <a:xfrm>
            <a:off x="6587170" y="4736450"/>
            <a:ext cx="914514" cy="646331"/>
          </a:xfrm>
          <a:prstGeom prst="rect">
            <a:avLst/>
          </a:prstGeom>
          <a:noFill/>
        </p:spPr>
        <p:txBody>
          <a:bodyPr wrap="square" rtlCol="0">
            <a:spAutoFit/>
          </a:bodyPr>
          <a:lstStyle/>
          <a:p>
            <a:r>
              <a:rPr lang="en-US" altLang="zh-TW" dirty="0" err="1">
                <a:latin typeface="標楷體" panose="03000509000000000000" pitchFamily="65" charset="-120"/>
                <a:ea typeface="標楷體" panose="03000509000000000000" pitchFamily="65" charset="-120"/>
              </a:rPr>
              <a:t>sobel</a:t>
            </a:r>
            <a:r>
              <a:rPr lang="zh-TW" altLang="en-US" dirty="0">
                <a:latin typeface="標楷體" panose="03000509000000000000" pitchFamily="65" charset="-120"/>
                <a:ea typeface="標楷體" panose="03000509000000000000" pitchFamily="65" charset="-120"/>
              </a:rPr>
              <a:t>分線</a:t>
            </a:r>
          </a:p>
        </p:txBody>
      </p:sp>
      <p:cxnSp>
        <p:nvCxnSpPr>
          <p:cNvPr id="71" name="直線單箭頭接點 70">
            <a:extLst>
              <a:ext uri="{FF2B5EF4-FFF2-40B4-BE49-F238E27FC236}">
                <a16:creationId xmlns:a16="http://schemas.microsoft.com/office/drawing/2014/main" id="{ACA9296E-C386-32C2-34F2-72856748C56A}"/>
              </a:ext>
            </a:extLst>
          </p:cNvPr>
          <p:cNvCxnSpPr>
            <a:cxnSpLocks/>
            <a:stCxn id="65" idx="1"/>
            <a:endCxn id="45" idx="3"/>
          </p:cNvCxnSpPr>
          <p:nvPr/>
        </p:nvCxnSpPr>
        <p:spPr>
          <a:xfrm flipH="1">
            <a:off x="5222582" y="5059615"/>
            <a:ext cx="966404" cy="62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5" name="直線單箭頭接點 74">
            <a:extLst>
              <a:ext uri="{FF2B5EF4-FFF2-40B4-BE49-F238E27FC236}">
                <a16:creationId xmlns:a16="http://schemas.microsoft.com/office/drawing/2014/main" id="{17AE91E8-838C-F11F-DE3C-363D7A1B9CB2}"/>
              </a:ext>
            </a:extLst>
          </p:cNvPr>
          <p:cNvCxnSpPr>
            <a:cxnSpLocks/>
            <a:stCxn id="45" idx="1"/>
            <a:endCxn id="66" idx="3"/>
          </p:cNvCxnSpPr>
          <p:nvPr/>
        </p:nvCxnSpPr>
        <p:spPr>
          <a:xfrm flipH="1" flipV="1">
            <a:off x="2978063" y="5059615"/>
            <a:ext cx="643472" cy="625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1" name="文字方塊 80">
            <a:extLst>
              <a:ext uri="{FF2B5EF4-FFF2-40B4-BE49-F238E27FC236}">
                <a16:creationId xmlns:a16="http://schemas.microsoft.com/office/drawing/2014/main" id="{BDC5A51A-3B96-0B2B-860E-E86F9B68E1D8}"/>
              </a:ext>
            </a:extLst>
          </p:cNvPr>
          <p:cNvSpPr txBox="1"/>
          <p:nvPr/>
        </p:nvSpPr>
        <p:spPr>
          <a:xfrm>
            <a:off x="5168440" y="4047836"/>
            <a:ext cx="1105585" cy="923330"/>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找出線後還要膨脹與切割</a:t>
            </a:r>
          </a:p>
        </p:txBody>
      </p:sp>
      <p:cxnSp>
        <p:nvCxnSpPr>
          <p:cNvPr id="82" name="直線單箭頭接點 81">
            <a:extLst>
              <a:ext uri="{FF2B5EF4-FFF2-40B4-BE49-F238E27FC236}">
                <a16:creationId xmlns:a16="http://schemas.microsoft.com/office/drawing/2014/main" id="{109854F1-F57C-CD65-B941-7A9CD90811A3}"/>
              </a:ext>
            </a:extLst>
          </p:cNvPr>
          <p:cNvCxnSpPr>
            <a:cxnSpLocks/>
            <a:endCxn id="66" idx="2"/>
          </p:cNvCxnSpPr>
          <p:nvPr/>
        </p:nvCxnSpPr>
        <p:spPr>
          <a:xfrm flipV="1">
            <a:off x="2177540" y="5558170"/>
            <a:ext cx="0" cy="5047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7" name="文字方塊 86">
            <a:extLst>
              <a:ext uri="{FF2B5EF4-FFF2-40B4-BE49-F238E27FC236}">
                <a16:creationId xmlns:a16="http://schemas.microsoft.com/office/drawing/2014/main" id="{84B12504-49DC-6DD3-4F5F-13DB7706DE37}"/>
              </a:ext>
            </a:extLst>
          </p:cNvPr>
          <p:cNvSpPr txBox="1"/>
          <p:nvPr/>
        </p:nvSpPr>
        <p:spPr>
          <a:xfrm>
            <a:off x="1624745" y="6070130"/>
            <a:ext cx="1105585"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單位價格</a:t>
            </a:r>
          </a:p>
        </p:txBody>
      </p:sp>
    </p:spTree>
    <p:extLst>
      <p:ext uri="{BB962C8B-B14F-4D97-AF65-F5344CB8AC3E}">
        <p14:creationId xmlns:p14="http://schemas.microsoft.com/office/powerpoint/2010/main" val="235279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C38A1-1DC0-24B0-3664-6F6D8D683E8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C8D9183-D741-CA92-BA25-D2E89B23D52B}"/>
              </a:ext>
            </a:extLst>
          </p:cNvPr>
          <p:cNvSpPr>
            <a:spLocks noGrp="1"/>
          </p:cNvSpPr>
          <p:nvPr>
            <p:ph type="title"/>
          </p:nvPr>
        </p:nvSpPr>
        <p:spPr>
          <a:xfrm>
            <a:off x="0" y="0"/>
            <a:ext cx="10515600" cy="978719"/>
          </a:xfrm>
        </p:spPr>
        <p:txBody>
          <a:bodyPr>
            <a:normAutofit/>
          </a:bodyPr>
          <a:lstStyle/>
          <a:p>
            <a:r>
              <a:rPr lang="zh-TW" altLang="en-US" dirty="0">
                <a:latin typeface="標楷體" panose="03000509000000000000" pitchFamily="65" charset="-120"/>
                <a:ea typeface="標楷體" panose="03000509000000000000" pitchFamily="65" charset="-120"/>
              </a:rPr>
              <a:t>圖片拉平</a:t>
            </a:r>
          </a:p>
        </p:txBody>
      </p:sp>
      <p:sp>
        <p:nvSpPr>
          <p:cNvPr id="3" name="內容版面配置區 2">
            <a:extLst>
              <a:ext uri="{FF2B5EF4-FFF2-40B4-BE49-F238E27FC236}">
                <a16:creationId xmlns:a16="http://schemas.microsoft.com/office/drawing/2014/main" id="{EAFF5484-6F13-03F9-8B13-4C899C84567C}"/>
              </a:ext>
            </a:extLst>
          </p:cNvPr>
          <p:cNvSpPr>
            <a:spLocks noGrp="1"/>
          </p:cNvSpPr>
          <p:nvPr>
            <p:ph idx="1"/>
          </p:nvPr>
        </p:nvSpPr>
        <p:spPr>
          <a:xfrm>
            <a:off x="838200" y="635771"/>
            <a:ext cx="10515600" cy="4906485"/>
          </a:xfrm>
        </p:spPr>
        <p:txBody>
          <a:bodyPr>
            <a:normAutofit/>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將歪斜的圖片拉平</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image_path</a:t>
            </a:r>
            <a:r>
              <a:rPr lang="en-US" altLang="zh-TW"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out_image_path</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結果圖片</a:t>
            </a:r>
            <a:r>
              <a:rPr lang="zh-TW" altLang="en-US" sz="2000" dirty="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 </a:t>
            </a:r>
            <a:r>
              <a:rPr lang="zh-TW" altLang="en-US" sz="2000" dirty="0">
                <a:latin typeface="標楷體" panose="03000509000000000000" pitchFamily="65" charset="-120"/>
                <a:ea typeface="標楷體" panose="03000509000000000000" pitchFamily="65" charset="-120"/>
              </a:rPr>
              <a:t>顯示圖像並讓用戶選擇四個點，計算透視變換矩陣將原圖的四個點轉換到目標圖像的四個角落，最後應用透視變換按照計算出的透視變換矩陣進行變換。</a:t>
            </a:r>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4" name="表格 8">
            <a:extLst>
              <a:ext uri="{FF2B5EF4-FFF2-40B4-BE49-F238E27FC236}">
                <a16:creationId xmlns:a16="http://schemas.microsoft.com/office/drawing/2014/main" id="{EA2AA6AD-5626-363F-3263-4BFF7A9EFB87}"/>
              </a:ext>
            </a:extLst>
          </p:cNvPr>
          <p:cNvGraphicFramePr>
            <a:graphicFrameLocks noGrp="1"/>
          </p:cNvGraphicFramePr>
          <p:nvPr>
            <p:extLst>
              <p:ext uri="{D42A27DB-BD31-4B8C-83A1-F6EECF244321}">
                <p14:modId xmlns:p14="http://schemas.microsoft.com/office/powerpoint/2010/main" val="1558438536"/>
              </p:ext>
            </p:extLst>
          </p:nvPr>
        </p:nvGraphicFramePr>
        <p:xfrm>
          <a:off x="838200" y="1555289"/>
          <a:ext cx="10929258" cy="1439824"/>
        </p:xfrm>
        <a:graphic>
          <a:graphicData uri="http://schemas.openxmlformats.org/drawingml/2006/table">
            <a:tbl>
              <a:tblPr firstRow="1" bandRow="1">
                <a:tableStyleId>{5C22544A-7EE6-4342-B048-85BDC9FD1C3A}</a:tableStyleId>
              </a:tblPr>
              <a:tblGrid>
                <a:gridCol w="3224414">
                  <a:extLst>
                    <a:ext uri="{9D8B030D-6E8A-4147-A177-3AD203B41FA5}">
                      <a16:colId xmlns:a16="http://schemas.microsoft.com/office/drawing/2014/main" val="175491985"/>
                    </a:ext>
                  </a:extLst>
                </a:gridCol>
                <a:gridCol w="1909923">
                  <a:extLst>
                    <a:ext uri="{9D8B030D-6E8A-4147-A177-3AD203B41FA5}">
                      <a16:colId xmlns:a16="http://schemas.microsoft.com/office/drawing/2014/main" val="822259094"/>
                    </a:ext>
                  </a:extLst>
                </a:gridCol>
                <a:gridCol w="5794921">
                  <a:extLst>
                    <a:ext uri="{9D8B030D-6E8A-4147-A177-3AD203B41FA5}">
                      <a16:colId xmlns:a16="http://schemas.microsoft.com/office/drawing/2014/main" val="4104166654"/>
                    </a:ext>
                  </a:extLst>
                </a:gridCol>
              </a:tblGrid>
              <a:tr h="298300">
                <a:tc>
                  <a:txBody>
                    <a:bodyPr/>
                    <a:lstStyle/>
                    <a:p>
                      <a:r>
                        <a:rPr lang="zh-TW" altLang="en-US" sz="2000" baseline="0" dirty="0">
                          <a:latin typeface="標楷體" panose="03000509000000000000" pitchFamily="65" charset="-120"/>
                          <a:ea typeface="標楷體" panose="03000509000000000000" pitchFamily="65" charset="-120"/>
                        </a:rPr>
                        <a:t>參數</a:t>
                      </a:r>
                    </a:p>
                  </a:txBody>
                  <a:tcPr/>
                </a:tc>
                <a:tc>
                  <a:txBody>
                    <a:bodyPr/>
                    <a:lstStyle/>
                    <a:p>
                      <a:r>
                        <a:rPr lang="zh-TW" altLang="en-US" sz="2000" baseline="0" dirty="0">
                          <a:latin typeface="標楷體" panose="03000509000000000000" pitchFamily="65" charset="-120"/>
                          <a:ea typeface="標楷體" panose="03000509000000000000" pitchFamily="65" charset="-120"/>
                        </a:rPr>
                        <a:t>類型</a:t>
                      </a:r>
                    </a:p>
                  </a:txBody>
                  <a:tcPr/>
                </a:tc>
                <a:tc>
                  <a:txBody>
                    <a:bodyPr/>
                    <a:lstStyle/>
                    <a:p>
                      <a:r>
                        <a:rPr lang="zh-TW" altLang="en-US" sz="2000" baseline="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3131740815"/>
                  </a:ext>
                </a:extLst>
              </a:tr>
              <a:tr h="433984">
                <a:tc>
                  <a:txBody>
                    <a:bodyPr/>
                    <a:lstStyle/>
                    <a:p>
                      <a:r>
                        <a:rPr lang="en-US" altLang="zh-TW" sz="2000" baseline="0" dirty="0" err="1">
                          <a:latin typeface="Times New Roman" panose="02020603050405020304" pitchFamily="18" charset="0"/>
                          <a:ea typeface="標楷體" panose="03000509000000000000" pitchFamily="65" charset="-120"/>
                          <a:cs typeface="Times New Roman" panose="02020603050405020304" pitchFamily="18" charset="0"/>
                        </a:rPr>
                        <a:t>Image_path</a:t>
                      </a:r>
                      <a:endPar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str</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rPr>
                        <a:t>輸入歪斜</a:t>
                      </a:r>
                    </a:p>
                  </a:txBody>
                  <a:tcPr/>
                </a:tc>
                <a:extLst>
                  <a:ext uri="{0D108BD9-81ED-4DB2-BD59-A6C34878D82A}">
                    <a16:rowId xmlns:a16="http://schemas.microsoft.com/office/drawing/2014/main" val="2878939569"/>
                  </a:ext>
                </a:extLst>
              </a:tr>
              <a:tr h="307070">
                <a:tc>
                  <a:txBody>
                    <a:bodyPr/>
                    <a:lstStyle/>
                    <a:p>
                      <a:r>
                        <a:rPr lang="en-US" altLang="zh-TW" sz="2000" dirty="0" err="1">
                          <a:latin typeface="Times New Roman" panose="02020603050405020304" pitchFamily="18" charset="0"/>
                          <a:cs typeface="Times New Roman" panose="02020603050405020304" pitchFamily="18" charset="0"/>
                        </a:rPr>
                        <a:t>out_image_path</a:t>
                      </a:r>
                      <a:endParaRPr lang="en-US" altLang="zh-TW" sz="2000" dirty="0">
                        <a:latin typeface="Times New Roman" panose="02020603050405020304" pitchFamily="18" charset="0"/>
                        <a:cs typeface="Times New Roman" panose="02020603050405020304" pitchFamily="18" charset="0"/>
                      </a:endParaRPr>
                    </a:p>
                  </a:txBody>
                  <a:tcPr/>
                </a:tc>
                <a:tc>
                  <a:txBody>
                    <a:bodyPr/>
                    <a:lstStyle/>
                    <a:p>
                      <a:r>
                        <a:rPr lang="en-US" altLang="zh-TW" sz="2000" dirty="0">
                          <a:latin typeface="Times New Roman" panose="02020603050405020304" pitchFamily="18" charset="0"/>
                          <a:cs typeface="Times New Roman" panose="02020603050405020304" pitchFamily="18" charset="0"/>
                        </a:rPr>
                        <a:t>str</a:t>
                      </a:r>
                    </a:p>
                    <a:p>
                      <a:endParaRPr lang="zh-TW" altLang="en-US" sz="14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經過透視變換拉平的圖片</a:t>
                      </a:r>
                    </a:p>
                  </a:txBody>
                  <a:tcPr/>
                </a:tc>
                <a:extLst>
                  <a:ext uri="{0D108BD9-81ED-4DB2-BD59-A6C34878D82A}">
                    <a16:rowId xmlns:a16="http://schemas.microsoft.com/office/drawing/2014/main" val="1245640404"/>
                  </a:ext>
                </a:extLst>
              </a:tr>
            </a:tbl>
          </a:graphicData>
        </a:graphic>
      </p:graphicFrame>
      <p:pic>
        <p:nvPicPr>
          <p:cNvPr id="5" name="圖片 4">
            <a:extLst>
              <a:ext uri="{FF2B5EF4-FFF2-40B4-BE49-F238E27FC236}">
                <a16:creationId xmlns:a16="http://schemas.microsoft.com/office/drawing/2014/main" id="{3FFC91D1-01B3-7DA1-4E56-D9734B3A5919}"/>
              </a:ext>
            </a:extLst>
          </p:cNvPr>
          <p:cNvPicPr>
            <a:picLocks noChangeAspect="1"/>
          </p:cNvPicPr>
          <p:nvPr/>
        </p:nvPicPr>
        <p:blipFill>
          <a:blip r:embed="rId2"/>
          <a:stretch>
            <a:fillRect/>
          </a:stretch>
        </p:blipFill>
        <p:spPr>
          <a:xfrm>
            <a:off x="838200" y="4789719"/>
            <a:ext cx="5611008" cy="676369"/>
          </a:xfrm>
          <a:prstGeom prst="rect">
            <a:avLst/>
          </a:prstGeom>
        </p:spPr>
      </p:pic>
      <p:pic>
        <p:nvPicPr>
          <p:cNvPr id="6" name="圖片 5">
            <a:extLst>
              <a:ext uri="{FF2B5EF4-FFF2-40B4-BE49-F238E27FC236}">
                <a16:creationId xmlns:a16="http://schemas.microsoft.com/office/drawing/2014/main" id="{28D8D80A-7A15-941E-DA0C-7235EF7316BB}"/>
              </a:ext>
            </a:extLst>
          </p:cNvPr>
          <p:cNvPicPr>
            <a:picLocks noChangeAspect="1"/>
          </p:cNvPicPr>
          <p:nvPr/>
        </p:nvPicPr>
        <p:blipFill>
          <a:blip r:embed="rId3"/>
          <a:stretch>
            <a:fillRect/>
          </a:stretch>
        </p:blipFill>
        <p:spPr>
          <a:xfrm>
            <a:off x="838200" y="5536333"/>
            <a:ext cx="7059010" cy="685896"/>
          </a:xfrm>
          <a:prstGeom prst="rect">
            <a:avLst/>
          </a:prstGeom>
        </p:spPr>
      </p:pic>
    </p:spTree>
    <p:extLst>
      <p:ext uri="{BB962C8B-B14F-4D97-AF65-F5344CB8AC3E}">
        <p14:creationId xmlns:p14="http://schemas.microsoft.com/office/powerpoint/2010/main" val="3778709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41F2FD-10FB-8DF0-AA1A-9F3A4D2D80CB}"/>
              </a:ext>
            </a:extLst>
          </p:cNvPr>
          <p:cNvSpPr>
            <a:spLocks noGrp="1"/>
          </p:cNvSpPr>
          <p:nvPr>
            <p:ph type="title"/>
          </p:nvPr>
        </p:nvSpPr>
        <p:spPr>
          <a:xfrm>
            <a:off x="0" y="0"/>
            <a:ext cx="8596668" cy="1320800"/>
          </a:xfrm>
        </p:spPr>
        <p:txBody>
          <a:bodyPr>
            <a:normAutofit/>
          </a:bodyPr>
          <a:lstStyle/>
          <a:p>
            <a:r>
              <a:rPr lang="zh-TW" altLang="en-US" dirty="0">
                <a:latin typeface="標楷體" panose="03000509000000000000" pitchFamily="65" charset="-120"/>
                <a:ea typeface="標楷體" panose="03000509000000000000" pitchFamily="65" charset="-120"/>
              </a:rPr>
              <a:t>圖片拉平</a:t>
            </a:r>
          </a:p>
        </p:txBody>
      </p:sp>
      <p:pic>
        <p:nvPicPr>
          <p:cNvPr id="27" name="內容版面配置區 26">
            <a:extLst>
              <a:ext uri="{FF2B5EF4-FFF2-40B4-BE49-F238E27FC236}">
                <a16:creationId xmlns:a16="http://schemas.microsoft.com/office/drawing/2014/main" id="{4495403E-EB87-BB5A-F955-D83068553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161" y="1488281"/>
            <a:ext cx="1933344" cy="3132699"/>
          </a:xfrm>
        </p:spPr>
      </p:pic>
      <p:pic>
        <p:nvPicPr>
          <p:cNvPr id="25" name="圖片 24">
            <a:extLst>
              <a:ext uri="{FF2B5EF4-FFF2-40B4-BE49-F238E27FC236}">
                <a16:creationId xmlns:a16="http://schemas.microsoft.com/office/drawing/2014/main" id="{DD5242B2-B66B-BEF7-12F7-69D4C7173C4D}"/>
              </a:ext>
            </a:extLst>
          </p:cNvPr>
          <p:cNvPicPr>
            <a:picLocks noChangeAspect="1"/>
          </p:cNvPicPr>
          <p:nvPr/>
        </p:nvPicPr>
        <p:blipFill>
          <a:blip r:embed="rId3"/>
          <a:stretch>
            <a:fillRect/>
          </a:stretch>
        </p:blipFill>
        <p:spPr>
          <a:xfrm>
            <a:off x="4267200" y="1488281"/>
            <a:ext cx="1828800" cy="3213445"/>
          </a:xfrm>
          <a:prstGeom prst="rect">
            <a:avLst/>
          </a:prstGeom>
        </p:spPr>
      </p:pic>
      <p:sp>
        <p:nvSpPr>
          <p:cNvPr id="28" name="箭號: 向右 27">
            <a:extLst>
              <a:ext uri="{FF2B5EF4-FFF2-40B4-BE49-F238E27FC236}">
                <a16:creationId xmlns:a16="http://schemas.microsoft.com/office/drawing/2014/main" id="{D40C5CCD-7B76-7F2F-F7D6-F9A60ED79811}"/>
              </a:ext>
            </a:extLst>
          </p:cNvPr>
          <p:cNvSpPr/>
          <p:nvPr/>
        </p:nvSpPr>
        <p:spPr>
          <a:xfrm>
            <a:off x="3280742" y="2811720"/>
            <a:ext cx="576470" cy="48701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文字方塊 28">
            <a:extLst>
              <a:ext uri="{FF2B5EF4-FFF2-40B4-BE49-F238E27FC236}">
                <a16:creationId xmlns:a16="http://schemas.microsoft.com/office/drawing/2014/main" id="{BA0798DE-5A0F-9666-1F01-D34147582788}"/>
              </a:ext>
            </a:extLst>
          </p:cNvPr>
          <p:cNvSpPr txBox="1"/>
          <p:nvPr/>
        </p:nvSpPr>
        <p:spPr>
          <a:xfrm>
            <a:off x="6505988" y="1488281"/>
            <a:ext cx="3613702" cy="1323439"/>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點出左上、右上、右下、左下四個點</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使用透視變換</a:t>
            </a:r>
            <a:endParaRPr lang="en-US" altLang="zh-TW" sz="20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64260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61142A-858E-2FBC-D647-C4A0A4815142}"/>
              </a:ext>
            </a:extLst>
          </p:cNvPr>
          <p:cNvSpPr>
            <a:spLocks noGrp="1"/>
          </p:cNvSpPr>
          <p:nvPr>
            <p:ph type="title"/>
          </p:nvPr>
        </p:nvSpPr>
        <p:spPr>
          <a:xfrm>
            <a:off x="0" y="0"/>
            <a:ext cx="10515600" cy="978719"/>
          </a:xfrm>
        </p:spPr>
        <p:txBody>
          <a:bodyPr>
            <a:normAutofit/>
          </a:bodyPr>
          <a:lstStyle/>
          <a:p>
            <a:r>
              <a:rPr lang="zh-TW" altLang="en-US" dirty="0">
                <a:latin typeface="標楷體" panose="03000509000000000000" pitchFamily="65" charset="-120"/>
                <a:ea typeface="標楷體" panose="03000509000000000000" pitchFamily="65" charset="-120"/>
              </a:rPr>
              <a:t>二值化</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手刻</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BD9FF377-FF0C-B8C7-AAF3-3B7296F1EF72}"/>
              </a:ext>
            </a:extLst>
          </p:cNvPr>
          <p:cNvSpPr>
            <a:spLocks noGrp="1"/>
          </p:cNvSpPr>
          <p:nvPr>
            <p:ph idx="1"/>
          </p:nvPr>
        </p:nvSpPr>
        <p:spPr>
          <a:xfrm>
            <a:off x="838200" y="767036"/>
            <a:ext cx="10515600" cy="4906485"/>
          </a:xfrm>
        </p:spPr>
        <p:txBody>
          <a:bodyPr>
            <a:normAutofit lnSpcReduction="10000"/>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對輸入的灰度圖像進行二值化處理。通過設定閾值，將像素值分為兩種：低於或等於閾值的像素設為 </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，高於閾值的像素設為 </a:t>
            </a:r>
            <a:r>
              <a:rPr lang="en-US" altLang="zh-TW" sz="2000" dirty="0">
                <a:latin typeface="標楷體" panose="03000509000000000000" pitchFamily="65" charset="-120"/>
                <a:ea typeface="標楷體" panose="03000509000000000000" pitchFamily="65" charset="-120"/>
              </a:rPr>
              <a:t>255</a:t>
            </a:r>
            <a:r>
              <a:rPr lang="zh-TW" altLang="en-US" sz="2000" dirty="0">
                <a:latin typeface="標楷體" panose="03000509000000000000" pitchFamily="65" charset="-120"/>
                <a:ea typeface="標楷體" panose="03000509000000000000" pitchFamily="65" charset="-120"/>
              </a:rPr>
              <a:t>。處理後的圖像會保存到指定的輸出路徑。</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threshold(image, thresh, </a:t>
            </a:r>
            <a:r>
              <a:rPr lang="en-US" altLang="zh-TW" sz="2000" dirty="0" err="1">
                <a:latin typeface="Times New Roman" panose="02020603050405020304" pitchFamily="18" charset="0"/>
                <a:cs typeface="Times New Roman" panose="02020603050405020304" pitchFamily="18" charset="0"/>
              </a:rPr>
              <a:t>maxval</a:t>
            </a:r>
            <a:r>
              <a:rPr lang="en-US" altLang="zh-TW" sz="2000" dirty="0">
                <a:latin typeface="Times New Roman" panose="02020603050405020304" pitchFamily="18" charset="0"/>
                <a:cs typeface="Times New Roman" panose="02020603050405020304" pitchFamily="18" charset="0"/>
              </a:rPr>
              <a:t>):</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np.ndarray</a:t>
            </a:r>
            <a:r>
              <a:rPr lang="zh-TW" altLang="en-US" sz="2000" dirty="0">
                <a:latin typeface="標楷體" panose="03000509000000000000" pitchFamily="65" charset="-120"/>
                <a:ea typeface="標楷體" panose="03000509000000000000" pitchFamily="65" charset="-120"/>
              </a:rPr>
              <a:t>二值化處理後的影像數據。</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處理過程 </a:t>
            </a: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a:t>
            </a:r>
            <a:r>
              <a:rPr lang="zh-TW" altLang="en-US" sz="2000" dirty="0">
                <a:latin typeface="標楷體" panose="03000509000000000000" pitchFamily="65" charset="-120"/>
                <a:ea typeface="標楷體" panose="03000509000000000000" pitchFamily="65" charset="-120"/>
              </a:rPr>
              <a:t>根據選擇的閾值將每個像素與閾值進行比較，像素值大於</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thresh</a:t>
            </a:r>
            <a:r>
              <a:rPr lang="zh-TW" altLang="en-US" sz="2000" dirty="0">
                <a:latin typeface="標楷體" panose="03000509000000000000" pitchFamily="65" charset="-120"/>
                <a:ea typeface="標楷體" panose="03000509000000000000" pitchFamily="65" charset="-120"/>
              </a:rPr>
              <a:t>將被設置為最大值 </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maxval</a:t>
            </a:r>
            <a:r>
              <a:rPr lang="zh-TW" altLang="en-US" sz="2000" dirty="0">
                <a:latin typeface="標楷體" panose="03000509000000000000" pitchFamily="65" charset="-120"/>
                <a:ea typeface="標楷體" panose="03000509000000000000" pitchFamily="65" charset="-120"/>
              </a:rPr>
              <a:t>，否則設置為 </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，最終生成二值圖像，只有 </a:t>
            </a:r>
            <a:r>
              <a:rPr lang="en-US" altLang="zh-TW" sz="2000" dirty="0">
                <a:latin typeface="標楷體" panose="03000509000000000000" pitchFamily="65" charset="-120"/>
                <a:ea typeface="標楷體" panose="03000509000000000000" pitchFamily="65" charset="-120"/>
              </a:rPr>
              <a:t>0 </a:t>
            </a:r>
            <a:r>
              <a:rPr lang="zh-TW" altLang="en-US" sz="2000" dirty="0">
                <a:latin typeface="標楷體" panose="03000509000000000000" pitchFamily="65" charset="-120"/>
                <a:ea typeface="標楷體" panose="03000509000000000000" pitchFamily="65" charset="-120"/>
              </a:rPr>
              <a:t>和 </a:t>
            </a:r>
            <a:r>
              <a:rPr lang="en-US" altLang="zh-TW" sz="2000" dirty="0">
                <a:latin typeface="標楷體" panose="03000509000000000000" pitchFamily="65" charset="-120"/>
                <a:ea typeface="標楷體" panose="03000509000000000000" pitchFamily="65" charset="-120"/>
              </a:rPr>
              <a:t>255 </a:t>
            </a:r>
            <a:r>
              <a:rPr lang="zh-TW" altLang="en-US" sz="2000" dirty="0">
                <a:latin typeface="標楷體" panose="03000509000000000000" pitchFamily="65" charset="-120"/>
                <a:ea typeface="標楷體" panose="03000509000000000000" pitchFamily="65" charset="-120"/>
              </a:rPr>
              <a:t>兩種像素值。</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4" name="表格 8">
            <a:extLst>
              <a:ext uri="{FF2B5EF4-FFF2-40B4-BE49-F238E27FC236}">
                <a16:creationId xmlns:a16="http://schemas.microsoft.com/office/drawing/2014/main" id="{98B201B9-DE93-472E-F5A8-FC950F50F083}"/>
              </a:ext>
            </a:extLst>
          </p:cNvPr>
          <p:cNvGraphicFramePr>
            <a:graphicFrameLocks noGrp="1"/>
          </p:cNvGraphicFramePr>
          <p:nvPr>
            <p:extLst>
              <p:ext uri="{D42A27DB-BD31-4B8C-83A1-F6EECF244321}">
                <p14:modId xmlns:p14="http://schemas.microsoft.com/office/powerpoint/2010/main" val="3341116854"/>
              </p:ext>
            </p:extLst>
          </p:nvPr>
        </p:nvGraphicFramePr>
        <p:xfrm>
          <a:off x="838200" y="2209968"/>
          <a:ext cx="10929258" cy="2232304"/>
        </p:xfrm>
        <a:graphic>
          <a:graphicData uri="http://schemas.openxmlformats.org/drawingml/2006/table">
            <a:tbl>
              <a:tblPr firstRow="1" bandRow="1">
                <a:tableStyleId>{5C22544A-7EE6-4342-B048-85BDC9FD1C3A}</a:tableStyleId>
              </a:tblPr>
              <a:tblGrid>
                <a:gridCol w="3224414">
                  <a:extLst>
                    <a:ext uri="{9D8B030D-6E8A-4147-A177-3AD203B41FA5}">
                      <a16:colId xmlns:a16="http://schemas.microsoft.com/office/drawing/2014/main" val="175491985"/>
                    </a:ext>
                  </a:extLst>
                </a:gridCol>
                <a:gridCol w="1909923">
                  <a:extLst>
                    <a:ext uri="{9D8B030D-6E8A-4147-A177-3AD203B41FA5}">
                      <a16:colId xmlns:a16="http://schemas.microsoft.com/office/drawing/2014/main" val="822259094"/>
                    </a:ext>
                  </a:extLst>
                </a:gridCol>
                <a:gridCol w="5794921">
                  <a:extLst>
                    <a:ext uri="{9D8B030D-6E8A-4147-A177-3AD203B41FA5}">
                      <a16:colId xmlns:a16="http://schemas.microsoft.com/office/drawing/2014/main" val="4104166654"/>
                    </a:ext>
                  </a:extLst>
                </a:gridCol>
              </a:tblGrid>
              <a:tr h="298300">
                <a:tc>
                  <a:txBody>
                    <a:bodyPr/>
                    <a:lstStyle/>
                    <a:p>
                      <a:r>
                        <a:rPr lang="zh-TW" altLang="en-US" sz="2000" baseline="0" dirty="0">
                          <a:latin typeface="標楷體" panose="03000509000000000000" pitchFamily="65" charset="-120"/>
                          <a:ea typeface="標楷體" panose="03000509000000000000" pitchFamily="65" charset="-120"/>
                        </a:rPr>
                        <a:t>參數</a:t>
                      </a:r>
                    </a:p>
                  </a:txBody>
                  <a:tcPr/>
                </a:tc>
                <a:tc>
                  <a:txBody>
                    <a:bodyPr/>
                    <a:lstStyle/>
                    <a:p>
                      <a:r>
                        <a:rPr lang="zh-TW" altLang="en-US" sz="2000" baseline="0" dirty="0">
                          <a:latin typeface="標楷體" panose="03000509000000000000" pitchFamily="65" charset="-120"/>
                          <a:ea typeface="標楷體" panose="03000509000000000000" pitchFamily="65" charset="-120"/>
                        </a:rPr>
                        <a:t>類型</a:t>
                      </a:r>
                    </a:p>
                  </a:txBody>
                  <a:tcPr/>
                </a:tc>
                <a:tc>
                  <a:txBody>
                    <a:bodyPr/>
                    <a:lstStyle/>
                    <a:p>
                      <a:r>
                        <a:rPr lang="zh-TW" altLang="en-US" sz="2000" baseline="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3131740815"/>
                  </a:ext>
                </a:extLst>
              </a:tr>
              <a:tr h="433984">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image</a:t>
                      </a:r>
                    </a:p>
                  </a:txBody>
                  <a:tcPr/>
                </a:tc>
                <a:tc>
                  <a:txBody>
                    <a:bodyPr/>
                    <a:lstStyle/>
                    <a:p>
                      <a:r>
                        <a:rPr lang="en-US" altLang="zh-TW" sz="2000" baseline="0" dirty="0" err="1">
                          <a:latin typeface="Times New Roman" panose="02020603050405020304" pitchFamily="18" charset="0"/>
                          <a:ea typeface="標楷體" panose="03000509000000000000" pitchFamily="65" charset="-120"/>
                          <a:cs typeface="Times New Roman" panose="02020603050405020304" pitchFamily="18" charset="0"/>
                        </a:rPr>
                        <a:t>numpy.ndarray</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rPr>
                        <a:t>輸入灰階圖片</a:t>
                      </a:r>
                    </a:p>
                  </a:txBody>
                  <a:tcPr/>
                </a:tc>
                <a:extLst>
                  <a:ext uri="{0D108BD9-81ED-4DB2-BD59-A6C34878D82A}">
                    <a16:rowId xmlns:a16="http://schemas.microsoft.com/office/drawing/2014/main" val="2878939569"/>
                  </a:ext>
                </a:extLst>
              </a:tr>
              <a:tr h="307070">
                <a:tc>
                  <a:txBody>
                    <a:bodyPr/>
                    <a:lstStyle/>
                    <a:p>
                      <a:r>
                        <a:rPr lang="en-US" altLang="zh-TW" sz="2000" dirty="0">
                          <a:latin typeface="Times New Roman" panose="02020603050405020304" pitchFamily="18" charset="0"/>
                          <a:cs typeface="Times New Roman" panose="02020603050405020304" pitchFamily="18" charset="0"/>
                        </a:rPr>
                        <a:t>threshold</a:t>
                      </a:r>
                    </a:p>
                  </a:txBody>
                  <a:tcPr/>
                </a:tc>
                <a:tc>
                  <a:txBody>
                    <a:bodyPr/>
                    <a:lstStyle/>
                    <a:p>
                      <a:r>
                        <a:rPr lang="en-US" altLang="zh-TW" sz="2000" dirty="0">
                          <a:latin typeface="Times New Roman" panose="02020603050405020304" pitchFamily="18" charset="0"/>
                          <a:cs typeface="Times New Roman" panose="02020603050405020304" pitchFamily="18" charset="0"/>
                        </a:rPr>
                        <a:t>int</a:t>
                      </a:r>
                    </a:p>
                    <a:p>
                      <a:endParaRPr lang="zh-TW" altLang="en-US" sz="14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二值化的閾值（可選，默認為 </a:t>
                      </a:r>
                      <a:r>
                        <a:rPr lang="en-US" altLang="zh-TW" sz="2000" dirty="0">
                          <a:latin typeface="標楷體" panose="03000509000000000000" pitchFamily="65" charset="-120"/>
                          <a:ea typeface="標楷體" panose="03000509000000000000" pitchFamily="65" charset="-120"/>
                        </a:rPr>
                        <a:t>128</a:t>
                      </a:r>
                      <a:r>
                        <a:rPr lang="zh-TW" altLang="en-US" sz="2000" dirty="0">
                          <a:latin typeface="標楷體" panose="03000509000000000000" pitchFamily="65" charset="-120"/>
                          <a:ea typeface="標楷體" panose="03000509000000000000" pitchFamily="65" charset="-120"/>
                        </a:rPr>
                        <a:t>）。像素值大於該閾值將設為 </a:t>
                      </a:r>
                      <a:r>
                        <a:rPr lang="en-US" altLang="zh-TW" sz="2000" dirty="0">
                          <a:latin typeface="標楷體" panose="03000509000000000000" pitchFamily="65" charset="-120"/>
                          <a:ea typeface="標楷體" panose="03000509000000000000" pitchFamily="65" charset="-120"/>
                        </a:rPr>
                        <a:t>255</a:t>
                      </a:r>
                      <a:r>
                        <a:rPr lang="zh-TW" altLang="en-US" sz="2000" dirty="0">
                          <a:latin typeface="標楷體" panose="03000509000000000000" pitchFamily="65" charset="-120"/>
                          <a:ea typeface="標楷體" panose="03000509000000000000" pitchFamily="65" charset="-120"/>
                        </a:rPr>
                        <a:t>，小於或等於該閾值設為 </a:t>
                      </a:r>
                      <a:r>
                        <a:rPr lang="en-US" altLang="zh-TW" sz="2000" dirty="0">
                          <a:latin typeface="標楷體" panose="03000509000000000000" pitchFamily="65" charset="-120"/>
                          <a:ea typeface="標楷體" panose="03000509000000000000" pitchFamily="65" charset="-120"/>
                        </a:rPr>
                        <a:t>0</a:t>
                      </a:r>
                      <a:r>
                        <a:rPr lang="zh-TW" altLang="en-US" sz="2000" dirty="0">
                          <a:latin typeface="標楷體" panose="03000509000000000000" pitchFamily="65" charset="-120"/>
                          <a:ea typeface="標楷體" panose="03000509000000000000" pitchFamily="65" charset="-120"/>
                        </a:rPr>
                        <a:t>。</a:t>
                      </a:r>
                    </a:p>
                  </a:txBody>
                  <a:tcPr/>
                </a:tc>
                <a:extLst>
                  <a:ext uri="{0D108BD9-81ED-4DB2-BD59-A6C34878D82A}">
                    <a16:rowId xmlns:a16="http://schemas.microsoft.com/office/drawing/2014/main" val="1245640404"/>
                  </a:ext>
                </a:extLst>
              </a:tr>
              <a:tr h="307070">
                <a:tc>
                  <a:txBody>
                    <a:bodyPr/>
                    <a:lstStyle/>
                    <a:p>
                      <a:r>
                        <a:rPr lang="en-US" altLang="zh-TW" sz="2000" dirty="0" err="1">
                          <a:latin typeface="Times New Roman" panose="02020603050405020304" pitchFamily="18" charset="0"/>
                          <a:cs typeface="Times New Roman" panose="02020603050405020304" pitchFamily="18" charset="0"/>
                        </a:rPr>
                        <a:t>maxval</a:t>
                      </a:r>
                      <a:endParaRPr lang="en-US" altLang="zh-TW" sz="2000" dirty="0">
                        <a:latin typeface="Times New Roman" panose="02020603050405020304" pitchFamily="18" charset="0"/>
                        <a:cs typeface="Times New Roman" panose="02020603050405020304" pitchFamily="18" charset="0"/>
                      </a:endParaRPr>
                    </a:p>
                  </a:txBody>
                  <a:tcPr/>
                </a:tc>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int</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設定的最大值，所有大於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thresh</a:t>
                      </a:r>
                      <a:r>
                        <a:rPr lang="en-US" altLang="zh-TW" sz="2000" dirty="0">
                          <a:latin typeface="標楷體" panose="03000509000000000000" pitchFamily="65" charset="-120"/>
                          <a:ea typeface="標楷體" panose="03000509000000000000" pitchFamily="65" charset="-120"/>
                        </a:rPr>
                        <a:t> </a:t>
                      </a:r>
                      <a:r>
                        <a:rPr lang="zh-TW" altLang="en-US" sz="2000" dirty="0">
                          <a:latin typeface="標楷體" panose="03000509000000000000" pitchFamily="65" charset="-120"/>
                          <a:ea typeface="標楷體" panose="03000509000000000000" pitchFamily="65" charset="-120"/>
                        </a:rPr>
                        <a:t>的像素將被設置為此值，默認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255</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234429815"/>
                  </a:ext>
                </a:extLst>
              </a:tr>
            </a:tbl>
          </a:graphicData>
        </a:graphic>
      </p:graphicFrame>
    </p:spTree>
    <p:extLst>
      <p:ext uri="{BB962C8B-B14F-4D97-AF65-F5344CB8AC3E}">
        <p14:creationId xmlns:p14="http://schemas.microsoft.com/office/powerpoint/2010/main" val="3734508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61142A-858E-2FBC-D647-C4A0A4815142}"/>
              </a:ext>
            </a:extLst>
          </p:cNvPr>
          <p:cNvSpPr>
            <a:spLocks noGrp="1"/>
          </p:cNvSpPr>
          <p:nvPr>
            <p:ph type="title"/>
          </p:nvPr>
        </p:nvSpPr>
        <p:spPr>
          <a:xfrm>
            <a:off x="0" y="0"/>
            <a:ext cx="10515600" cy="978719"/>
          </a:xfrm>
        </p:spPr>
        <p:txBody>
          <a:bodyPr>
            <a:normAutofit/>
          </a:bodyPr>
          <a:lstStyle/>
          <a:p>
            <a:r>
              <a:rPr lang="zh-TW" altLang="en-US" dirty="0">
                <a:latin typeface="標楷體" panose="03000509000000000000" pitchFamily="65" charset="-120"/>
                <a:ea typeface="標楷體" panose="03000509000000000000" pitchFamily="65" charset="-120"/>
              </a:rPr>
              <a:t>二值化</a:t>
            </a:r>
          </a:p>
        </p:txBody>
      </p:sp>
      <p:pic>
        <p:nvPicPr>
          <p:cNvPr id="9" name="圖片 8">
            <a:extLst>
              <a:ext uri="{FF2B5EF4-FFF2-40B4-BE49-F238E27FC236}">
                <a16:creationId xmlns:a16="http://schemas.microsoft.com/office/drawing/2014/main" id="{8B487942-D377-4CE4-9593-28CC2800E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85853"/>
            <a:ext cx="2324430" cy="4922322"/>
          </a:xfrm>
          <a:prstGeom prst="rect">
            <a:avLst/>
          </a:prstGeom>
        </p:spPr>
      </p:pic>
      <p:pic>
        <p:nvPicPr>
          <p:cNvPr id="11" name="圖片 10">
            <a:extLst>
              <a:ext uri="{FF2B5EF4-FFF2-40B4-BE49-F238E27FC236}">
                <a16:creationId xmlns:a16="http://schemas.microsoft.com/office/drawing/2014/main" id="{598C29B2-8927-419C-A2BF-DD50366D0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570" y="1377121"/>
            <a:ext cx="2324430" cy="4922323"/>
          </a:xfrm>
          <a:prstGeom prst="rect">
            <a:avLst/>
          </a:prstGeom>
        </p:spPr>
      </p:pic>
      <p:sp>
        <p:nvSpPr>
          <p:cNvPr id="13" name="文字方塊 12">
            <a:extLst>
              <a:ext uri="{FF2B5EF4-FFF2-40B4-BE49-F238E27FC236}">
                <a16:creationId xmlns:a16="http://schemas.microsoft.com/office/drawing/2014/main" id="{B1A2AFC1-5E85-4958-88CF-9066505CD0B7}"/>
              </a:ext>
            </a:extLst>
          </p:cNvPr>
          <p:cNvSpPr txBox="1"/>
          <p:nvPr/>
        </p:nvSpPr>
        <p:spPr>
          <a:xfrm>
            <a:off x="838200" y="977011"/>
            <a:ext cx="764458"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輸入</a:t>
            </a:r>
          </a:p>
        </p:txBody>
      </p:sp>
      <p:sp>
        <p:nvSpPr>
          <p:cNvPr id="14" name="文字方塊 13">
            <a:extLst>
              <a:ext uri="{FF2B5EF4-FFF2-40B4-BE49-F238E27FC236}">
                <a16:creationId xmlns:a16="http://schemas.microsoft.com/office/drawing/2014/main" id="{9A9EAA77-0661-4A51-8C01-D6CC08900889}"/>
              </a:ext>
            </a:extLst>
          </p:cNvPr>
          <p:cNvSpPr txBox="1"/>
          <p:nvPr/>
        </p:nvSpPr>
        <p:spPr>
          <a:xfrm>
            <a:off x="3771570" y="948509"/>
            <a:ext cx="764459" cy="400110"/>
          </a:xfrm>
          <a:prstGeom prst="rect">
            <a:avLst/>
          </a:prstGeom>
          <a:noFill/>
        </p:spPr>
        <p:txBody>
          <a:bodyPr wrap="square" rtlCol="0">
            <a:spAutoFit/>
          </a:bodyPr>
          <a:lstStyle/>
          <a:p>
            <a:pPr algn="ctr"/>
            <a:r>
              <a:rPr lang="zh-TW" altLang="en-US" sz="2000" dirty="0">
                <a:latin typeface="標楷體" panose="03000509000000000000" pitchFamily="65" charset="-120"/>
                <a:ea typeface="標楷體" panose="03000509000000000000" pitchFamily="65" charset="-120"/>
              </a:rPr>
              <a:t>輸出</a:t>
            </a:r>
          </a:p>
        </p:txBody>
      </p:sp>
      <p:sp>
        <p:nvSpPr>
          <p:cNvPr id="3" name="文字方塊 2">
            <a:extLst>
              <a:ext uri="{FF2B5EF4-FFF2-40B4-BE49-F238E27FC236}">
                <a16:creationId xmlns:a16="http://schemas.microsoft.com/office/drawing/2014/main" id="{F7080B63-1575-7F59-6253-2631CB14D08C}"/>
              </a:ext>
            </a:extLst>
          </p:cNvPr>
          <p:cNvSpPr txBox="1"/>
          <p:nvPr/>
        </p:nvSpPr>
        <p:spPr>
          <a:xfrm>
            <a:off x="6390967" y="1641987"/>
            <a:ext cx="3146571" cy="400110"/>
          </a:xfrm>
          <a:prstGeom prst="rect">
            <a:avLst/>
          </a:prstGeom>
          <a:noFill/>
        </p:spPr>
        <p:txBody>
          <a:bodyPr wrap="square" rtlCol="0">
            <a:spAutoFit/>
          </a:bodyPr>
          <a:lstStyle/>
          <a:p>
            <a:pPr marL="285750" indent="-28575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將圖片分為黑色與白色</a:t>
            </a:r>
          </a:p>
        </p:txBody>
      </p:sp>
    </p:spTree>
    <p:extLst>
      <p:ext uri="{BB962C8B-B14F-4D97-AF65-F5344CB8AC3E}">
        <p14:creationId xmlns:p14="http://schemas.microsoft.com/office/powerpoint/2010/main" val="103557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5616C-61A2-777D-8A43-B8F95ECB10F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3A155EF-769B-5B61-F4EC-EA44A1B89B59}"/>
              </a:ext>
            </a:extLst>
          </p:cNvPr>
          <p:cNvSpPr>
            <a:spLocks noGrp="1"/>
          </p:cNvSpPr>
          <p:nvPr>
            <p:ph type="title"/>
          </p:nvPr>
        </p:nvSpPr>
        <p:spPr>
          <a:xfrm>
            <a:off x="0" y="8875"/>
            <a:ext cx="10515600" cy="978719"/>
          </a:xfrm>
        </p:spPr>
        <p:txBody>
          <a:bodyPr>
            <a:normAutofit/>
          </a:bodyPr>
          <a:lstStyle/>
          <a:p>
            <a:r>
              <a:rPr lang="zh-TW" altLang="en-US" dirty="0">
                <a:latin typeface="標楷體" panose="03000509000000000000" pitchFamily="65" charset="-120"/>
                <a:ea typeface="標楷體" panose="03000509000000000000" pitchFamily="65" charset="-120"/>
              </a:rPr>
              <a:t>形態學去除文字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手刻</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348630AE-7F58-2E7F-3740-395AC12BCD2F}"/>
              </a:ext>
            </a:extLst>
          </p:cNvPr>
          <p:cNvSpPr>
            <a:spLocks noGrp="1"/>
          </p:cNvSpPr>
          <p:nvPr>
            <p:ph idx="1"/>
          </p:nvPr>
        </p:nvSpPr>
        <p:spPr>
          <a:xfrm>
            <a:off x="838200" y="760251"/>
            <a:ext cx="10515600" cy="4351338"/>
          </a:xfrm>
        </p:spPr>
        <p:txBody>
          <a:bodyPr>
            <a:normAutofit lnSpcReduction="10000"/>
          </a:bodyPr>
          <a:lstStyle/>
          <a:p>
            <a:r>
              <a:rPr lang="zh-TW" altLang="en-US" sz="2000" dirty="0">
                <a:latin typeface="標楷體" panose="03000509000000000000" pitchFamily="65" charset="-120"/>
                <a:ea typeface="標楷體" panose="03000509000000000000" pitchFamily="65" charset="-120"/>
              </a:rPr>
              <a:t>功能描述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使用形態學操作去除影像中的文字，返回處理後的影像數據</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函式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t>
            </a:r>
            <a:r>
              <a:rPr lang="en-US" altLang="zh-TW" sz="2000" dirty="0">
                <a:latin typeface="Times New Roman" panose="02020603050405020304" pitchFamily="18" charset="0"/>
                <a:cs typeface="Times New Roman" panose="02020603050405020304" pitchFamily="18" charset="0"/>
              </a:rPr>
              <a:t>def </a:t>
            </a:r>
            <a:r>
              <a:rPr lang="en-US" altLang="zh-TW" sz="2000" dirty="0" err="1">
                <a:latin typeface="Times New Roman" panose="02020603050405020304" pitchFamily="18" charset="0"/>
                <a:cs typeface="Times New Roman" panose="02020603050405020304" pitchFamily="18" charset="0"/>
              </a:rPr>
              <a:t>morphological_opening</a:t>
            </a:r>
            <a:r>
              <a:rPr lang="en-US" altLang="zh-TW" sz="2000" dirty="0">
                <a:latin typeface="Times New Roman" panose="02020603050405020304" pitchFamily="18" charset="0"/>
                <a:cs typeface="Times New Roman" panose="02020603050405020304" pitchFamily="18" charset="0"/>
              </a:rPr>
              <a:t>(image, kernel) :</a:t>
            </a: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pPr marL="0" indent="0">
              <a:buNone/>
            </a:pPr>
            <a:endParaRPr lang="en-US" altLang="zh-TW" sz="2000" dirty="0">
              <a:latin typeface="Times New Roman" panose="02020603050405020304" pitchFamily="18" charset="0"/>
              <a:cs typeface="Times New Roman" panose="02020603050405020304" pitchFamily="18" charset="0"/>
            </a:endParaRPr>
          </a:p>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返回值 </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 </a:t>
            </a:r>
            <a:r>
              <a:rPr lang="en-US" altLang="zh-TW" sz="2000" dirty="0" err="1">
                <a:latin typeface="Times New Roman" panose="02020603050405020304" pitchFamily="18" charset="0"/>
                <a:cs typeface="Times New Roman" panose="02020603050405020304" pitchFamily="18" charset="0"/>
              </a:rPr>
              <a:t>np.ndarray</a:t>
            </a:r>
            <a:r>
              <a:rPr lang="zh-TW" altLang="en-US" sz="2000" dirty="0">
                <a:latin typeface="標楷體" panose="03000509000000000000" pitchFamily="65" charset="-120"/>
                <a:ea typeface="標楷體" panose="03000509000000000000" pitchFamily="65" charset="-120"/>
              </a:rPr>
              <a:t>形態學操作處理後的影像數據</a:t>
            </a:r>
            <a:endParaRPr lang="en-US" altLang="zh-TW"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處理過程 </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使用</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scipy.ndimage.binary_erosion</a:t>
            </a:r>
            <a:r>
              <a:rPr lang="zh-TW" altLang="en-US" sz="2000" dirty="0">
                <a:latin typeface="標楷體" panose="03000509000000000000" pitchFamily="65" charset="-120"/>
                <a:ea typeface="標楷體" panose="03000509000000000000" pitchFamily="65" charset="-120"/>
              </a:rPr>
              <a:t>進行腐蝕操作，移除小的前景物體或噪點，使用</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scipy.ndimage.binary_dilation</a:t>
            </a:r>
            <a:r>
              <a:rPr lang="zh-TW" altLang="en-US" sz="2000" dirty="0">
                <a:latin typeface="標楷體" panose="03000509000000000000" pitchFamily="65" charset="-120"/>
                <a:ea typeface="標楷體" panose="03000509000000000000" pitchFamily="65" charset="-120"/>
              </a:rPr>
              <a:t>進行膨脹操作，填補圖像中的小孔或空白區域，膨脹後的圖像可能仍然是</a:t>
            </a:r>
            <a:r>
              <a:rPr lang="en-US" altLang="zh-TW" sz="2000" dirty="0">
                <a:latin typeface="標楷體" panose="03000509000000000000" pitchFamily="65" charset="-120"/>
                <a:ea typeface="標楷體" panose="03000509000000000000" pitchFamily="65" charset="-120"/>
              </a:rPr>
              <a:t>0 </a:t>
            </a:r>
            <a:r>
              <a:rPr lang="zh-TW" altLang="en-US" sz="2000" dirty="0">
                <a:latin typeface="標楷體" panose="03000509000000000000" pitchFamily="65" charset="-120"/>
                <a:ea typeface="標楷體" panose="03000509000000000000" pitchFamily="65" charset="-120"/>
              </a:rPr>
              <a:t>或 </a:t>
            </a:r>
            <a:r>
              <a:rPr lang="en-US" altLang="zh-TW" sz="2000" dirty="0">
                <a:latin typeface="標楷體" panose="03000509000000000000" pitchFamily="65" charset="-120"/>
                <a:ea typeface="標楷體" panose="03000509000000000000" pitchFamily="65" charset="-120"/>
              </a:rPr>
              <a:t>1 </a:t>
            </a:r>
            <a:r>
              <a:rPr lang="zh-TW" altLang="en-US" sz="2000" dirty="0">
                <a:latin typeface="標楷體" panose="03000509000000000000" pitchFamily="65" charset="-120"/>
                <a:ea typeface="標楷體" panose="03000509000000000000" pitchFamily="65" charset="-120"/>
              </a:rPr>
              <a:t>，將其乘以 </a:t>
            </a:r>
            <a:r>
              <a:rPr lang="en-US" altLang="zh-TW" sz="2000" dirty="0">
                <a:latin typeface="標楷體" panose="03000509000000000000" pitchFamily="65" charset="-120"/>
                <a:ea typeface="標楷體" panose="03000509000000000000" pitchFamily="65" charset="-120"/>
              </a:rPr>
              <a:t>255 </a:t>
            </a:r>
            <a:r>
              <a:rPr lang="zh-TW" altLang="en-US" sz="2000" dirty="0">
                <a:latin typeface="標楷體" panose="03000509000000000000" pitchFamily="65" charset="-120"/>
                <a:ea typeface="標楷體" panose="03000509000000000000" pitchFamily="65" charset="-120"/>
              </a:rPr>
              <a:t>來轉換回 </a:t>
            </a:r>
            <a:r>
              <a:rPr lang="en-US" altLang="zh-TW" sz="2000" dirty="0">
                <a:latin typeface="標楷體" panose="03000509000000000000" pitchFamily="65" charset="-120"/>
                <a:ea typeface="標楷體" panose="03000509000000000000" pitchFamily="65" charset="-120"/>
              </a:rPr>
              <a:t>0 </a:t>
            </a:r>
            <a:r>
              <a:rPr lang="zh-TW" altLang="en-US" sz="2000" dirty="0">
                <a:latin typeface="標楷體" panose="03000509000000000000" pitchFamily="65" charset="-120"/>
                <a:ea typeface="標楷體" panose="03000509000000000000" pitchFamily="65" charset="-120"/>
              </a:rPr>
              <a:t>或 </a:t>
            </a:r>
            <a:r>
              <a:rPr lang="en-US" altLang="zh-TW" sz="2000" dirty="0">
                <a:latin typeface="標楷體" panose="03000509000000000000" pitchFamily="65" charset="-120"/>
                <a:ea typeface="標楷體" panose="03000509000000000000" pitchFamily="65" charset="-120"/>
              </a:rPr>
              <a:t>255 </a:t>
            </a:r>
            <a:r>
              <a:rPr lang="zh-TW" altLang="en-US" sz="2000" dirty="0">
                <a:latin typeface="標楷體" panose="03000509000000000000" pitchFamily="65" charset="-120"/>
                <a:ea typeface="標楷體" panose="03000509000000000000" pitchFamily="65" charset="-120"/>
              </a:rPr>
              <a:t>這樣的二值圖像，並返回。</a:t>
            </a:r>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en-US" altLang="zh-TW" sz="2000" dirty="0">
              <a:latin typeface="標楷體" panose="03000509000000000000" pitchFamily="65" charset="-120"/>
              <a:ea typeface="標楷體" panose="03000509000000000000" pitchFamily="65" charset="-120"/>
            </a:endParaRPr>
          </a:p>
          <a:p>
            <a:endParaRPr lang="zh-TW" altLang="en-US" sz="2000" dirty="0">
              <a:latin typeface="標楷體" panose="03000509000000000000" pitchFamily="65" charset="-120"/>
              <a:ea typeface="標楷體" panose="03000509000000000000" pitchFamily="65" charset="-120"/>
            </a:endParaRPr>
          </a:p>
        </p:txBody>
      </p:sp>
      <p:graphicFrame>
        <p:nvGraphicFramePr>
          <p:cNvPr id="4" name="表格 8">
            <a:extLst>
              <a:ext uri="{FF2B5EF4-FFF2-40B4-BE49-F238E27FC236}">
                <a16:creationId xmlns:a16="http://schemas.microsoft.com/office/drawing/2014/main" id="{A7430EDF-9F74-E0B7-D242-F576903DB7A3}"/>
              </a:ext>
            </a:extLst>
          </p:cNvPr>
          <p:cNvGraphicFramePr>
            <a:graphicFrameLocks noGrp="1"/>
          </p:cNvGraphicFramePr>
          <p:nvPr>
            <p:extLst>
              <p:ext uri="{D42A27DB-BD31-4B8C-83A1-F6EECF244321}">
                <p14:modId xmlns:p14="http://schemas.microsoft.com/office/powerpoint/2010/main" val="392802635"/>
              </p:ext>
            </p:extLst>
          </p:nvPr>
        </p:nvGraphicFramePr>
        <p:xfrm>
          <a:off x="838200" y="1630680"/>
          <a:ext cx="10929258" cy="1798320"/>
        </p:xfrm>
        <a:graphic>
          <a:graphicData uri="http://schemas.openxmlformats.org/drawingml/2006/table">
            <a:tbl>
              <a:tblPr firstRow="1" bandRow="1">
                <a:tableStyleId>{5C22544A-7EE6-4342-B048-85BDC9FD1C3A}</a:tableStyleId>
              </a:tblPr>
              <a:tblGrid>
                <a:gridCol w="3224414">
                  <a:extLst>
                    <a:ext uri="{9D8B030D-6E8A-4147-A177-3AD203B41FA5}">
                      <a16:colId xmlns:a16="http://schemas.microsoft.com/office/drawing/2014/main" val="175491985"/>
                    </a:ext>
                  </a:extLst>
                </a:gridCol>
                <a:gridCol w="1618624">
                  <a:extLst>
                    <a:ext uri="{9D8B030D-6E8A-4147-A177-3AD203B41FA5}">
                      <a16:colId xmlns:a16="http://schemas.microsoft.com/office/drawing/2014/main" val="822259094"/>
                    </a:ext>
                  </a:extLst>
                </a:gridCol>
                <a:gridCol w="6086220">
                  <a:extLst>
                    <a:ext uri="{9D8B030D-6E8A-4147-A177-3AD203B41FA5}">
                      <a16:colId xmlns:a16="http://schemas.microsoft.com/office/drawing/2014/main" val="4104166654"/>
                    </a:ext>
                  </a:extLst>
                </a:gridCol>
              </a:tblGrid>
              <a:tr h="270550">
                <a:tc>
                  <a:txBody>
                    <a:bodyPr/>
                    <a:lstStyle/>
                    <a:p>
                      <a:r>
                        <a:rPr lang="zh-TW" altLang="en-US" sz="2000" baseline="0" dirty="0">
                          <a:latin typeface="標楷體" panose="03000509000000000000" pitchFamily="65" charset="-120"/>
                          <a:ea typeface="標楷體" panose="03000509000000000000" pitchFamily="65" charset="-120"/>
                        </a:rPr>
                        <a:t>參數</a:t>
                      </a:r>
                    </a:p>
                  </a:txBody>
                  <a:tcPr/>
                </a:tc>
                <a:tc>
                  <a:txBody>
                    <a:bodyPr/>
                    <a:lstStyle/>
                    <a:p>
                      <a:r>
                        <a:rPr lang="zh-TW" altLang="en-US" sz="2000" baseline="0" dirty="0">
                          <a:latin typeface="標楷體" panose="03000509000000000000" pitchFamily="65" charset="-120"/>
                          <a:ea typeface="標楷體" panose="03000509000000000000" pitchFamily="65" charset="-120"/>
                        </a:rPr>
                        <a:t>類型</a:t>
                      </a:r>
                    </a:p>
                  </a:txBody>
                  <a:tcPr/>
                </a:tc>
                <a:tc>
                  <a:txBody>
                    <a:bodyPr/>
                    <a:lstStyle/>
                    <a:p>
                      <a:r>
                        <a:rPr lang="zh-TW" altLang="en-US" sz="2000" baseline="0" dirty="0">
                          <a:latin typeface="標楷體" panose="03000509000000000000" pitchFamily="65" charset="-120"/>
                          <a:ea typeface="標楷體" panose="03000509000000000000" pitchFamily="65" charset="-120"/>
                        </a:rPr>
                        <a:t>說明</a:t>
                      </a:r>
                    </a:p>
                  </a:txBody>
                  <a:tcPr/>
                </a:tc>
                <a:extLst>
                  <a:ext uri="{0D108BD9-81ED-4DB2-BD59-A6C34878D82A}">
                    <a16:rowId xmlns:a16="http://schemas.microsoft.com/office/drawing/2014/main" val="3131740815"/>
                  </a:ext>
                </a:extLst>
              </a:tr>
              <a:tr h="433984">
                <a:tc>
                  <a:txBody>
                    <a:bodyPr/>
                    <a:lstStyle/>
                    <a:p>
                      <a:r>
                        <a:rPr lang="en-US" altLang="zh-TW" sz="2000" baseline="0" dirty="0">
                          <a:latin typeface="Times New Roman" panose="02020603050405020304" pitchFamily="18" charset="0"/>
                          <a:ea typeface="標楷體" panose="03000509000000000000" pitchFamily="65" charset="-120"/>
                          <a:cs typeface="Times New Roman" panose="02020603050405020304" pitchFamily="18" charset="0"/>
                        </a:rPr>
                        <a:t>image</a:t>
                      </a:r>
                    </a:p>
                  </a:txBody>
                  <a:tcPr/>
                </a:tc>
                <a:tc>
                  <a:txBody>
                    <a:bodyPr/>
                    <a:lstStyle/>
                    <a:p>
                      <a:r>
                        <a:rPr lang="en-US" altLang="zh-TW" sz="2000" dirty="0" err="1">
                          <a:latin typeface="Times New Roman" panose="02020603050405020304" pitchFamily="18" charset="0"/>
                          <a:cs typeface="Times New Roman" panose="02020603050405020304" pitchFamily="18" charset="0"/>
                        </a:rPr>
                        <a:t>np.ndarray</a:t>
                      </a:r>
                      <a:endParaRPr lang="zh-TW" altLang="en-US" sz="20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輸入的二值化影像數據（</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np.ndarray</a:t>
                      </a:r>
                      <a:r>
                        <a:rPr lang="zh-TW" altLang="en-US" sz="2000" dirty="0">
                          <a:latin typeface="標楷體" panose="03000509000000000000" pitchFamily="65" charset="-120"/>
                          <a:ea typeface="標楷體" panose="03000509000000000000" pitchFamily="65" charset="-120"/>
                        </a:rPr>
                        <a:t>，像素值為 </a:t>
                      </a:r>
                      <a:r>
                        <a:rPr lang="en-US" altLang="zh-TW" sz="2000" dirty="0">
                          <a:latin typeface="標楷體" panose="03000509000000000000" pitchFamily="65" charset="-120"/>
                          <a:ea typeface="標楷體" panose="03000509000000000000" pitchFamily="65" charset="-120"/>
                        </a:rPr>
                        <a:t>0 </a:t>
                      </a:r>
                      <a:r>
                        <a:rPr lang="zh-TW" altLang="en-US" sz="2000" dirty="0">
                          <a:latin typeface="標楷體" panose="03000509000000000000" pitchFamily="65" charset="-120"/>
                          <a:ea typeface="標楷體" panose="03000509000000000000" pitchFamily="65" charset="-120"/>
                        </a:rPr>
                        <a:t>或 </a:t>
                      </a:r>
                      <a:r>
                        <a:rPr lang="en-US" altLang="zh-TW" sz="2000" dirty="0">
                          <a:latin typeface="標楷體" panose="03000509000000000000" pitchFamily="65" charset="-120"/>
                          <a:ea typeface="標楷體" panose="03000509000000000000" pitchFamily="65" charset="-120"/>
                        </a:rPr>
                        <a:t>255</a:t>
                      </a:r>
                      <a:r>
                        <a:rPr lang="zh-TW" altLang="en-US" sz="2000" dirty="0">
                          <a:latin typeface="標楷體" panose="03000509000000000000" pitchFamily="65" charset="-120"/>
                          <a:ea typeface="標楷體" panose="03000509000000000000" pitchFamily="65" charset="-120"/>
                        </a:rPr>
                        <a:t>）。</a:t>
                      </a:r>
                      <a:endParaRPr lang="zh-TW" altLang="en-US" sz="2000" baseline="0" dirty="0">
                        <a:latin typeface="標楷體" panose="03000509000000000000" pitchFamily="65" charset="-12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878939569"/>
                  </a:ext>
                </a:extLst>
              </a:tr>
              <a:tr h="307070">
                <a:tc>
                  <a:txBody>
                    <a:bodyPr/>
                    <a:lstStyle/>
                    <a:p>
                      <a:r>
                        <a:rPr lang="en-US" altLang="zh-TW" sz="2000" dirty="0">
                          <a:latin typeface="Times New Roman" panose="02020603050405020304" pitchFamily="18" charset="0"/>
                          <a:cs typeface="Times New Roman" panose="02020603050405020304" pitchFamily="18" charset="0"/>
                        </a:rPr>
                        <a:t>kernel</a:t>
                      </a:r>
                    </a:p>
                  </a:txBody>
                  <a:tcPr/>
                </a:tc>
                <a:tc>
                  <a:txBody>
                    <a:bodyPr/>
                    <a:lstStyle/>
                    <a:p>
                      <a:r>
                        <a:rPr lang="en-US" altLang="zh-TW" sz="2000" dirty="0" err="1">
                          <a:latin typeface="Times New Roman" panose="02020603050405020304" pitchFamily="18" charset="0"/>
                          <a:cs typeface="Times New Roman" panose="02020603050405020304" pitchFamily="18" charset="0"/>
                        </a:rPr>
                        <a:t>np.ndarray</a:t>
                      </a:r>
                      <a:endParaRPr lang="en-US" altLang="zh-TW" sz="2000" dirty="0">
                        <a:latin typeface="Times New Roman" panose="02020603050405020304" pitchFamily="18" charset="0"/>
                        <a:cs typeface="Times New Roman" panose="02020603050405020304" pitchFamily="18" charset="0"/>
                      </a:endParaRPr>
                    </a:p>
                    <a:p>
                      <a:endParaRPr lang="zh-TW" altLang="en-US" sz="1400" baseline="0" dirty="0">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r>
                        <a:rPr lang="zh-TW" altLang="en-US" sz="2000" dirty="0">
                          <a:latin typeface="標楷體" panose="03000509000000000000" pitchFamily="65" charset="-120"/>
                          <a:ea typeface="標楷體" panose="03000509000000000000" pitchFamily="65" charset="-120"/>
                        </a:rPr>
                        <a:t>它是用來在形態學操作中進行移動的模板，內核大小</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大小可選）</a:t>
                      </a:r>
                    </a:p>
                  </a:txBody>
                  <a:tcPr/>
                </a:tc>
                <a:extLst>
                  <a:ext uri="{0D108BD9-81ED-4DB2-BD59-A6C34878D82A}">
                    <a16:rowId xmlns:a16="http://schemas.microsoft.com/office/drawing/2014/main" val="1245640404"/>
                  </a:ext>
                </a:extLst>
              </a:tr>
            </a:tbl>
          </a:graphicData>
        </a:graphic>
      </p:graphicFrame>
      <p:pic>
        <p:nvPicPr>
          <p:cNvPr id="6" name="圖片 5">
            <a:extLst>
              <a:ext uri="{FF2B5EF4-FFF2-40B4-BE49-F238E27FC236}">
                <a16:creationId xmlns:a16="http://schemas.microsoft.com/office/drawing/2014/main" id="{A5D1ADF7-D774-04E8-CA89-7A43F0F5369F}"/>
              </a:ext>
            </a:extLst>
          </p:cNvPr>
          <p:cNvPicPr>
            <a:picLocks noChangeAspect="1"/>
          </p:cNvPicPr>
          <p:nvPr/>
        </p:nvPicPr>
        <p:blipFill>
          <a:blip r:embed="rId2"/>
          <a:stretch>
            <a:fillRect/>
          </a:stretch>
        </p:blipFill>
        <p:spPr>
          <a:xfrm>
            <a:off x="838200" y="5081666"/>
            <a:ext cx="4191698" cy="525275"/>
          </a:xfrm>
          <a:prstGeom prst="rect">
            <a:avLst/>
          </a:prstGeom>
        </p:spPr>
      </p:pic>
      <p:pic>
        <p:nvPicPr>
          <p:cNvPr id="8" name="圖片 7">
            <a:extLst>
              <a:ext uri="{FF2B5EF4-FFF2-40B4-BE49-F238E27FC236}">
                <a16:creationId xmlns:a16="http://schemas.microsoft.com/office/drawing/2014/main" id="{50B9BA7A-8D05-6721-5F04-A228A641B1CB}"/>
              </a:ext>
            </a:extLst>
          </p:cNvPr>
          <p:cNvPicPr>
            <a:picLocks noChangeAspect="1"/>
          </p:cNvPicPr>
          <p:nvPr/>
        </p:nvPicPr>
        <p:blipFill>
          <a:blip r:embed="rId3"/>
          <a:stretch>
            <a:fillRect/>
          </a:stretch>
        </p:blipFill>
        <p:spPr>
          <a:xfrm>
            <a:off x="838200" y="5862965"/>
            <a:ext cx="5058724" cy="510857"/>
          </a:xfrm>
          <a:prstGeom prst="rect">
            <a:avLst/>
          </a:prstGeom>
        </p:spPr>
      </p:pic>
      <p:pic>
        <p:nvPicPr>
          <p:cNvPr id="10" name="圖片 9">
            <a:extLst>
              <a:ext uri="{FF2B5EF4-FFF2-40B4-BE49-F238E27FC236}">
                <a16:creationId xmlns:a16="http://schemas.microsoft.com/office/drawing/2014/main" id="{BB83F141-1118-CD59-F940-5AC97C7466E1}"/>
              </a:ext>
            </a:extLst>
          </p:cNvPr>
          <p:cNvPicPr>
            <a:picLocks noChangeAspect="1"/>
          </p:cNvPicPr>
          <p:nvPr/>
        </p:nvPicPr>
        <p:blipFill>
          <a:blip r:embed="rId4"/>
          <a:stretch>
            <a:fillRect/>
          </a:stretch>
        </p:blipFill>
        <p:spPr>
          <a:xfrm>
            <a:off x="6096000" y="5997488"/>
            <a:ext cx="3562364" cy="357727"/>
          </a:xfrm>
          <a:prstGeom prst="rect">
            <a:avLst/>
          </a:prstGeom>
        </p:spPr>
      </p:pic>
    </p:spTree>
    <p:extLst>
      <p:ext uri="{BB962C8B-B14F-4D97-AF65-F5344CB8AC3E}">
        <p14:creationId xmlns:p14="http://schemas.microsoft.com/office/powerpoint/2010/main" val="1579947761"/>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1198</TotalTime>
  <Words>2155</Words>
  <Application>Microsoft Office PowerPoint</Application>
  <PresentationFormat>寬螢幕</PresentationFormat>
  <Paragraphs>310</Paragraphs>
  <Slides>37</Slides>
  <Notes>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37</vt:i4>
      </vt:variant>
    </vt:vector>
  </HeadingPairs>
  <TitlesOfParts>
    <vt:vector size="44" baseType="lpstr">
      <vt:lpstr>標楷體</vt:lpstr>
      <vt:lpstr>Arial</vt:lpstr>
      <vt:lpstr>Calibri</vt:lpstr>
      <vt:lpstr>Times New Roman</vt:lpstr>
      <vt:lpstr>Trebuchet MS</vt:lpstr>
      <vt:lpstr>Wingdings 3</vt:lpstr>
      <vt:lpstr>多面向</vt:lpstr>
      <vt:lpstr>嵌入式影像處理</vt:lpstr>
      <vt:lpstr>PowerPoint 簡報</vt:lpstr>
      <vt:lpstr>breakdown</vt:lpstr>
      <vt:lpstr>流程圖</vt:lpstr>
      <vt:lpstr>圖片拉平</vt:lpstr>
      <vt:lpstr>圖片拉平</vt:lpstr>
      <vt:lpstr>二值化(手刻)</vt:lpstr>
      <vt:lpstr>二值化</vt:lpstr>
      <vt:lpstr>形態學去除文字(手刻)</vt:lpstr>
      <vt:lpstr>形態學去除文字</vt:lpstr>
      <vt:lpstr>Search篩選格子</vt:lpstr>
      <vt:lpstr>Search收集座標</vt:lpstr>
      <vt:lpstr>Search</vt:lpstr>
      <vt:lpstr>圖片切割</vt:lpstr>
      <vt:lpstr>Sobel分線</vt:lpstr>
      <vt:lpstr>Sobel分線</vt:lpstr>
      <vt:lpstr>統計線的數量之前</vt:lpstr>
      <vt:lpstr>find_line</vt:lpstr>
      <vt:lpstr>find_line</vt:lpstr>
      <vt:lpstr>Multiply_price_amount計算單價並加總 </vt:lpstr>
      <vt:lpstr>Multiply_price_amount計算單價並加總 </vt:lpstr>
      <vt:lpstr>測試1</vt:lpstr>
      <vt:lpstr>測試2</vt:lpstr>
      <vt:lpstr>測試3</vt:lpstr>
      <vt:lpstr>後續</vt:lpstr>
      <vt:lpstr>ocr</vt:lpstr>
      <vt:lpstr>ocr</vt:lpstr>
      <vt:lpstr>取差值測試</vt:lpstr>
      <vt:lpstr>取差值測試</vt:lpstr>
      <vt:lpstr>取差值測試</vt:lpstr>
      <vt:lpstr>Farneback密集光流測試</vt:lpstr>
      <vt:lpstr>Farneback密集光流測試</vt:lpstr>
      <vt:lpstr>Farneback密集光流測試</vt:lpstr>
      <vt:lpstr>圖像匹配測試</vt:lpstr>
      <vt:lpstr>加入SIFT尺度不變特徵變換</vt:lpstr>
      <vt:lpstr>LBP</vt:lpstr>
      <vt:lpstr>小組分工</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yo</dc:creator>
  <cp:lastModifiedBy>la der</cp:lastModifiedBy>
  <cp:revision>145</cp:revision>
  <dcterms:created xsi:type="dcterms:W3CDTF">2024-12-05T03:20:56Z</dcterms:created>
  <dcterms:modified xsi:type="dcterms:W3CDTF">2025-01-10T13:31:46Z</dcterms:modified>
</cp:coreProperties>
</file>